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58" r:id="rId4"/>
    <p:sldId id="259" r:id="rId5"/>
    <p:sldId id="265" r:id="rId6"/>
    <p:sldId id="267" r:id="rId7"/>
    <p:sldId id="266" r:id="rId8"/>
    <p:sldId id="260" r:id="rId9"/>
    <p:sldId id="264" r:id="rId10"/>
    <p:sldId id="261" r:id="rId11"/>
    <p:sldId id="263" r:id="rId12"/>
  </p:sldIdLst>
  <p:sldSz cx="9144000" cy="6858000" type="screen4x3"/>
  <p:notesSz cx="9940925" cy="680878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728"/>
    <a:srgbClr val="455F6D"/>
    <a:srgbClr val="C4CCD0"/>
    <a:srgbClr val="72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692" autoAdjust="0"/>
  </p:normalViewPr>
  <p:slideViewPr>
    <p:cSldViewPr snapToObjects="1">
      <p:cViewPr varScale="1">
        <p:scale>
          <a:sx n="104" d="100"/>
          <a:sy n="104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0439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9DC5CC-A8DF-4C8B-84DE-E7434A83C4C4}" type="datetime1">
              <a:rPr lang="nl-NL"/>
              <a:pPr>
                <a:defRPr/>
              </a:pPr>
              <a:t>10-2-2022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467167"/>
            <a:ext cx="4307734" cy="340439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8099AB-F845-452E-9A06-014C271C11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0439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ACD826-EA17-48DB-BBEC-A1A6722972B2}" type="datetime1">
              <a:rPr lang="nl-NL"/>
              <a:pPr>
                <a:defRPr/>
              </a:pPr>
              <a:t>10-2-2022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8" tIns="45569" rIns="91138" bIns="45569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4093" y="3234174"/>
            <a:ext cx="7952739" cy="3063955"/>
          </a:xfrm>
          <a:prstGeom prst="rect">
            <a:avLst/>
          </a:prstGeom>
        </p:spPr>
        <p:txBody>
          <a:bodyPr vert="horz" lIns="91138" tIns="45569" rIns="91138" bIns="45569" rtlCol="0"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0439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7736FB-CE92-4D6E-AB05-74B348086C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153400" cy="1470025"/>
          </a:xfrm>
        </p:spPr>
        <p:txBody>
          <a:bodyPr>
            <a:normAutofit/>
          </a:bodyPr>
          <a:lstStyle>
            <a:lvl1pPr algn="ctr">
              <a:spcAft>
                <a:spcPts val="0"/>
              </a:spcAft>
              <a:defRPr sz="4000" b="1">
                <a:solidFill>
                  <a:srgbClr val="84B728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295400"/>
            <a:ext cx="76200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63600" cy="4114800"/>
          </a:xfrm>
        </p:spPr>
        <p:txBody>
          <a:bodyPr/>
          <a:lstStyle>
            <a:lvl1pPr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grafiek 6"/>
          <p:cNvSpPr>
            <a:spLocks noGrp="1"/>
          </p:cNvSpPr>
          <p:nvPr>
            <p:ph type="chart" sz="quarter" idx="11"/>
          </p:nvPr>
        </p:nvSpPr>
        <p:spPr>
          <a:xfrm>
            <a:off x="5181600" y="1295400"/>
            <a:ext cx="2668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" y="1296000"/>
            <a:ext cx="4255200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8600" y="2056482"/>
            <a:ext cx="4255200" cy="33516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1296000"/>
            <a:ext cx="3277800" cy="1295399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582738"/>
            <a:ext cx="3277800" cy="28044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228600" y="1296000"/>
            <a:ext cx="7621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2000" y="1295400"/>
            <a:ext cx="5167800" cy="4114800"/>
          </a:xfrm>
        </p:spPr>
        <p:txBody>
          <a:bodyPr/>
          <a:lstStyle>
            <a:lvl1pPr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8601" y="1295400"/>
            <a:ext cx="2362199" cy="411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51200"/>
            <a:ext cx="7621200" cy="5259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28600" y="152400"/>
            <a:ext cx="76212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228600" y="1296000"/>
            <a:ext cx="7621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151200"/>
            <a:ext cx="7621200" cy="525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Avri_Powerpoint_DH03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7621200" cy="10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762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60" r:id="rId4"/>
    <p:sldLayoutId id="2147483661" r:id="rId5"/>
    <p:sldLayoutId id="2147483656" r:id="rId6"/>
    <p:sldLayoutId id="2147483662" r:id="rId7"/>
    <p:sldLayoutId id="2147483663" r:id="rId8"/>
    <p:sldLayoutId id="2147483655" r:id="rId9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84B728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3200" kern="1200">
          <a:solidFill>
            <a:srgbClr val="455F6D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800" kern="1200">
          <a:solidFill>
            <a:srgbClr val="455F6D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400" kern="1200">
          <a:solidFill>
            <a:srgbClr val="455F6D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 kern="1200">
          <a:solidFill>
            <a:srgbClr val="455F6D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 kern="1200">
          <a:solidFill>
            <a:srgbClr val="455F6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164CB-FE20-4E21-B49B-B44ED5E8C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Papierinzameling Verenigingen</a:t>
            </a:r>
            <a:br>
              <a:rPr lang="nl-NL" dirty="0"/>
            </a:br>
            <a:r>
              <a:rPr lang="nl-NL" sz="2400" dirty="0"/>
              <a:t>AB 10 februari 2022</a:t>
            </a:r>
          </a:p>
        </p:txBody>
      </p:sp>
    </p:spTree>
    <p:extLst>
      <p:ext uri="{BB962C8B-B14F-4D97-AF65-F5344CB8AC3E}">
        <p14:creationId xmlns:p14="http://schemas.microsoft.com/office/powerpoint/2010/main" val="155209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68334-5BEA-4616-822B-E19B9EF8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discussienotitie 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1EDADE-8A96-41C8-B32A-BBFC0D653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052736"/>
            <a:ext cx="7620000" cy="4536504"/>
          </a:xfrm>
        </p:spPr>
        <p:txBody>
          <a:bodyPr/>
          <a:lstStyle/>
          <a:p>
            <a:r>
              <a:rPr lang="nl-NL" sz="2800" dirty="0"/>
              <a:t>AB 10 februari korte presentatie </a:t>
            </a:r>
          </a:p>
          <a:p>
            <a:r>
              <a:rPr lang="nl-NL" sz="2800" dirty="0"/>
              <a:t>RBA 28 februari</a:t>
            </a:r>
          </a:p>
          <a:p>
            <a:r>
              <a:rPr lang="nl-NL" sz="2800" dirty="0"/>
              <a:t>DB+ 9 maart </a:t>
            </a:r>
          </a:p>
          <a:p>
            <a:r>
              <a:rPr lang="nl-NL" sz="2800" i="1" dirty="0"/>
              <a:t>Optie: Platformbijeenkomst 13 april (opiniërend)</a:t>
            </a:r>
          </a:p>
          <a:p>
            <a:r>
              <a:rPr lang="nl-NL" sz="2800" dirty="0"/>
              <a:t>AB 14 april (opiniërend- benen op tafel)</a:t>
            </a:r>
          </a:p>
          <a:p>
            <a:r>
              <a:rPr lang="nl-NL" sz="2800" dirty="0"/>
              <a:t>DB 11 mei</a:t>
            </a:r>
          </a:p>
          <a:p>
            <a:r>
              <a:rPr lang="nl-NL" sz="2800" dirty="0"/>
              <a:t>Platformbijeenkomst 2 juni</a:t>
            </a:r>
          </a:p>
          <a:p>
            <a:r>
              <a:rPr lang="nl-NL" sz="2800" dirty="0"/>
              <a:t>Besluitvormend AB 7 juli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96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26C30-9887-4C24-A0E6-B4E6C4E29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Vragen/opmerkingen/reacties</a:t>
            </a:r>
          </a:p>
        </p:txBody>
      </p:sp>
    </p:spTree>
    <p:extLst>
      <p:ext uri="{BB962C8B-B14F-4D97-AF65-F5344CB8AC3E}">
        <p14:creationId xmlns:p14="http://schemas.microsoft.com/office/powerpoint/2010/main" val="248192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 59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900336"/>
          </a:xfrm>
        </p:spPr>
        <p:txBody>
          <a:bodyPr/>
          <a:lstStyle/>
          <a:p>
            <a:r>
              <a:rPr lang="nl-NL" dirty="0"/>
              <a:t>Discussie papierinzameling</a:t>
            </a:r>
          </a:p>
        </p:txBody>
      </p:sp>
      <p:sp>
        <p:nvSpPr>
          <p:cNvPr id="61" name="Tijdelijke aanduiding voor inhoud 60"/>
          <p:cNvSpPr>
            <a:spLocks noGrp="1"/>
          </p:cNvSpPr>
          <p:nvPr>
            <p:ph idx="1"/>
          </p:nvPr>
        </p:nvSpPr>
        <p:spPr>
          <a:xfrm>
            <a:off x="228600" y="1412776"/>
            <a:ext cx="7620000" cy="3997424"/>
          </a:xfrm>
        </p:spPr>
        <p:txBody>
          <a:bodyPr/>
          <a:lstStyle/>
          <a:p>
            <a:r>
              <a:rPr lang="nl-NL" dirty="0"/>
              <a:t>Inleiding, stand van zaken</a:t>
            </a:r>
          </a:p>
          <a:p>
            <a:r>
              <a:rPr lang="nl-NL" dirty="0"/>
              <a:t>Aanleiding, waarom nu?</a:t>
            </a:r>
          </a:p>
          <a:p>
            <a:r>
              <a:rPr lang="nl-NL" dirty="0"/>
              <a:t>Beoogd effect, wat willen we bereiken?</a:t>
            </a:r>
          </a:p>
          <a:p>
            <a:r>
              <a:rPr lang="nl-NL" dirty="0"/>
              <a:t>Planning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88635-2457-4B36-B9A4-EC5C0089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562120-FAB9-4630-B404-095D22725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Sinds 1999 inzameling papier met verenigingen, kerken en andere maatschappelijke organisaties  </a:t>
            </a:r>
          </a:p>
          <a:p>
            <a:r>
              <a:rPr lang="nl-NL" dirty="0"/>
              <a:t>Gemeenten dragen evenredig bij aan de kosten (basispakket)</a:t>
            </a:r>
          </a:p>
          <a:p>
            <a:r>
              <a:rPr lang="nl-NL" dirty="0"/>
              <a:t>Wensen gemeenten t.a.v. de inzet verenigingen verschillen</a:t>
            </a:r>
          </a:p>
        </p:txBody>
      </p:sp>
    </p:spTree>
    <p:extLst>
      <p:ext uri="{BB962C8B-B14F-4D97-AF65-F5344CB8AC3E}">
        <p14:creationId xmlns:p14="http://schemas.microsoft.com/office/powerpoint/2010/main" val="352016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87661-E3B2-4565-A993-6DA9FE59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Aanleiding; veiligheid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06E34C-FC73-4618-967C-908C77BA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Veiligheid vrijwilligers onder druk</a:t>
            </a:r>
          </a:p>
          <a:p>
            <a:r>
              <a:rPr lang="nl-NL" dirty="0"/>
              <a:t>Inzameling in de avonduren</a:t>
            </a:r>
          </a:p>
          <a:p>
            <a:r>
              <a:rPr lang="nl-NL" dirty="0"/>
              <a:t>Hogere leeftijd vrijwilligers</a:t>
            </a:r>
          </a:p>
          <a:p>
            <a:r>
              <a:rPr lang="nl-NL" dirty="0"/>
              <a:t>Beschikbaarheid vrijwilligers</a:t>
            </a:r>
          </a:p>
          <a:p>
            <a:r>
              <a:rPr lang="nl-NL" dirty="0"/>
              <a:t>Aansprakelijkheid -&gt; meer risico</a:t>
            </a:r>
          </a:p>
        </p:txBody>
      </p:sp>
    </p:spTree>
    <p:extLst>
      <p:ext uri="{BB962C8B-B14F-4D97-AF65-F5344CB8AC3E}">
        <p14:creationId xmlns:p14="http://schemas.microsoft.com/office/powerpoint/2010/main" val="365979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87E06D9-6511-4EA5-B3E6-7BF860A0B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767" b="-1379"/>
          <a:stretch/>
        </p:blipFill>
        <p:spPr>
          <a:xfrm>
            <a:off x="508102" y="584303"/>
            <a:ext cx="6517965" cy="219395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BFE225B-EB38-4918-A5DD-5D83D6672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683" b="74187"/>
          <a:stretch/>
        </p:blipFill>
        <p:spPr>
          <a:xfrm rot="20939878">
            <a:off x="542910" y="2552490"/>
            <a:ext cx="6790294" cy="133663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5E75613-6154-45F8-9134-5161E26714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019"/>
          <a:stretch/>
        </p:blipFill>
        <p:spPr>
          <a:xfrm rot="1022173">
            <a:off x="3504715" y="4128513"/>
            <a:ext cx="4371211" cy="1725434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5CBB0DEF-1992-4F69-9A59-F0CCC09C3EB6}"/>
              </a:ext>
            </a:extLst>
          </p:cNvPr>
          <p:cNvSpPr/>
          <p:nvPr/>
        </p:nvSpPr>
        <p:spPr>
          <a:xfrm>
            <a:off x="611560" y="2060848"/>
            <a:ext cx="3096344" cy="71741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8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019DE-8E0A-44C5-A3FD-BB4B3384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Aanleiding; alternatieve inzet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1EF108-4BE8-4813-961C-48B5609D4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Maatschappelijk draagvlak verenigingen belangrijk</a:t>
            </a:r>
          </a:p>
          <a:p>
            <a:r>
              <a:rPr lang="nl-NL" dirty="0"/>
              <a:t>Alternatieve inzet van verenigingen is mogelijk</a:t>
            </a:r>
          </a:p>
          <a:p>
            <a:r>
              <a:rPr lang="nl-NL" dirty="0"/>
              <a:t>Pilot schoonmaken ondergrondse containers positief ontvangen</a:t>
            </a:r>
          </a:p>
          <a:p>
            <a:r>
              <a:rPr lang="nl-NL" dirty="0"/>
              <a:t>Onvoldoende “aanbod” bij Avri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46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14285-5E50-4CCA-BFFD-470109AB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Aanleiding; financieel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246815-7D39-401E-B5E1-033EB13A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Inzameling door Avri -&gt; lagere kosten </a:t>
            </a:r>
          </a:p>
          <a:p>
            <a:pPr lvl="1"/>
            <a:r>
              <a:rPr lang="nl-NL" dirty="0"/>
              <a:t>€ 5 tot € 10 per </a:t>
            </a:r>
            <a:r>
              <a:rPr lang="nl-NL" dirty="0" err="1"/>
              <a:t>hh</a:t>
            </a:r>
            <a:r>
              <a:rPr lang="nl-NL" dirty="0"/>
              <a:t> per jaar</a:t>
            </a:r>
          </a:p>
          <a:p>
            <a:r>
              <a:rPr lang="nl-NL" dirty="0"/>
              <a:t>De vergoeding aan de verenigingen is hoog (t.o.v. landelijk)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22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612E3-5344-4A46-A40E-01C73100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295400"/>
          </a:xfrm>
        </p:spPr>
        <p:txBody>
          <a:bodyPr/>
          <a:lstStyle/>
          <a:p>
            <a:r>
              <a:rPr lang="nl-NL" dirty="0"/>
              <a:t>Aanleiding; overige argumenten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3C7A1-A8C0-4965-8F39-10958DFA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8800"/>
            <a:ext cx="7620000" cy="3781400"/>
          </a:xfrm>
        </p:spPr>
        <p:txBody>
          <a:bodyPr/>
          <a:lstStyle/>
          <a:p>
            <a:r>
              <a:rPr lang="nl-NL" dirty="0"/>
              <a:t>Weinig verloop onder de verenigingen</a:t>
            </a:r>
          </a:p>
          <a:p>
            <a:r>
              <a:rPr lang="nl-NL" dirty="0"/>
              <a:t>Verenigingen = zorg gemeenten</a:t>
            </a:r>
          </a:p>
          <a:p>
            <a:r>
              <a:rPr lang="nl-NL" dirty="0"/>
              <a:t>Bij stoppen inzet verenigingen zijn de gevolgen groot (voor verenigingen en de gemeenten)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15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5571C-2B6F-40E9-9272-039A6127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Beoogd effect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4E2F2C-EF7B-4965-8BA1-2C606486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24744"/>
            <a:ext cx="8159824" cy="4285456"/>
          </a:xfrm>
        </p:spPr>
        <p:txBody>
          <a:bodyPr/>
          <a:lstStyle/>
          <a:p>
            <a:r>
              <a:rPr lang="nl-NL" dirty="0"/>
              <a:t>Onveilige situaties met vrijwilligers voorkomen.</a:t>
            </a:r>
          </a:p>
          <a:p>
            <a:r>
              <a:rPr lang="nl-NL" dirty="0"/>
              <a:t>Het stoppen van een ongelijke verdeling. </a:t>
            </a:r>
          </a:p>
          <a:p>
            <a:r>
              <a:rPr lang="nl-NL" dirty="0"/>
              <a:t>Alternatieve inzet incl. vergoeding bieden.</a:t>
            </a:r>
          </a:p>
          <a:p>
            <a:r>
              <a:rPr lang="nl-NL" dirty="0"/>
              <a:t>Gemeenten zijn verantwoordelijk voor subsidies aan verenigingen.</a:t>
            </a:r>
          </a:p>
          <a:p>
            <a:r>
              <a:rPr lang="nl-NL" dirty="0"/>
              <a:t>Lagere bedrijfsvoering kosten van Avri en dus een lagere afvalstoffenheffing.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74666793"/>
      </p:ext>
    </p:extLst>
  </p:cSld>
  <p:clrMapOvr>
    <a:masterClrMapping/>
  </p:clrMapOvr>
</p:sld>
</file>

<file path=ppt/theme/theme1.xml><?xml version="1.0" encoding="utf-8"?>
<a:theme xmlns:a="http://schemas.openxmlformats.org/drawingml/2006/main" name="Avri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Avri presentatie</Template>
  <TotalTime>628</TotalTime>
  <Words>259</Words>
  <Application>Microsoft Office PowerPoint</Application>
  <PresentationFormat>Diavoorstelling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Avri presentatie</vt:lpstr>
      <vt:lpstr>Papierinzameling Verenigingen AB 10 februari 2022</vt:lpstr>
      <vt:lpstr>Discussie papierinzameling</vt:lpstr>
      <vt:lpstr>Inleiding</vt:lpstr>
      <vt:lpstr>Aanleiding; veiligheid </vt:lpstr>
      <vt:lpstr>PowerPoint-presentatie</vt:lpstr>
      <vt:lpstr>Aanleiding; alternatieve inzet</vt:lpstr>
      <vt:lpstr>Aanleiding; financieel</vt:lpstr>
      <vt:lpstr>Aanleiding; overige argumenten</vt:lpstr>
      <vt:lpstr>Beoogd effect</vt:lpstr>
      <vt:lpstr>Planning discussienotitie 2022</vt:lpstr>
      <vt:lpstr>Vragen/opmerkingen/reacties</vt:lpstr>
    </vt:vector>
  </TitlesOfParts>
  <Company>Regiorivierenland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Christine Waasdorp</dc:creator>
  <cp:lastModifiedBy>Christine Waasdorp</cp:lastModifiedBy>
  <cp:revision>11</cp:revision>
  <cp:lastPrinted>2022-02-10T07:27:58Z</cp:lastPrinted>
  <dcterms:created xsi:type="dcterms:W3CDTF">2022-02-07T13:01:14Z</dcterms:created>
  <dcterms:modified xsi:type="dcterms:W3CDTF">2022-02-10T10:12:40Z</dcterms:modified>
</cp:coreProperties>
</file>