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6" r:id="rId3"/>
    <p:sldId id="258" r:id="rId4"/>
    <p:sldId id="259" r:id="rId5"/>
    <p:sldId id="261" r:id="rId6"/>
    <p:sldId id="262" r:id="rId7"/>
    <p:sldId id="265" r:id="rId8"/>
    <p:sldId id="267" r:id="rId9"/>
    <p:sldId id="260" r:id="rId10"/>
  </p:sldIdLst>
  <p:sldSz cx="9144000" cy="6858000" type="screen4x3"/>
  <p:notesSz cx="6858000" cy="9144000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B728"/>
    <a:srgbClr val="455F6D"/>
    <a:srgbClr val="C4CCD0"/>
    <a:srgbClr val="729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3" autoAdjust="0"/>
    <p:restoredTop sz="95380" autoAdjust="0"/>
  </p:normalViewPr>
  <p:slideViewPr>
    <p:cSldViewPr snapToObjects="1">
      <p:cViewPr varScale="1">
        <p:scale>
          <a:sx n="101" d="100"/>
          <a:sy n="101" d="100"/>
        </p:scale>
        <p:origin x="18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325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89DC5CC-A8DF-4C8B-84DE-E7434A83C4C4}" type="datetime1">
              <a:rPr lang="nl-NL"/>
              <a:pPr>
                <a:defRPr/>
              </a:pPr>
              <a:t>10-2-2022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48099AB-F845-452E-9A06-014C271C110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ACD826-EA17-48DB-BBEC-A1A6722972B2}" type="datetime1">
              <a:rPr lang="nl-NL"/>
              <a:pPr>
                <a:defRPr/>
              </a:pPr>
              <a:t>10-2-2022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7736FB-CE92-4D6E-AB05-74B348086C9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nl-NL" sz="9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VANG-beleid: binnen het deelprogramma VANG- Huishoudelijk Afval (HHA) is de ambitie vastgelegd om in 2025 tot 90% afvalscheiding te komen. Deze ambitie is verder geconcretiseerd in een streven om in dat jaar nog maximaal 30 kg restafval (fijn en grof samen) per inwoner te produceren.</a:t>
            </a:r>
            <a:endParaRPr lang="nl-NL" sz="95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nl-NL" sz="9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Rijksbrede programma Circulaire economie: </a:t>
            </a:r>
            <a:endParaRPr lang="nl-NL" sz="95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nl-NL" sz="9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 2030 moet Nederland al 50% minder primaire grondstoffen gebruiken (mineralen, metalen en fossiel). </a:t>
            </a:r>
            <a:endParaRPr lang="nl-NL" sz="95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nl-NL" sz="9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 2050 moet Nederland volledig circulair zijn en een economie hebben zonder afval, waarbij alles draait op herbruikbare grondstoffen. </a:t>
            </a:r>
            <a:endParaRPr lang="nl-NL" sz="95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nl-NL" sz="9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EU-Kaderrichtlijn Afvalstoffen: de voorbereiding voor hergebruik en de recycling van stedelijk afval moet verhoogd zijn:</a:t>
            </a:r>
            <a:endParaRPr lang="nl-NL" sz="95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nl-NL" sz="9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 2025 tot minimaal 55 gewichtsprocent, </a:t>
            </a:r>
            <a:endParaRPr lang="nl-NL" sz="95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nl-NL" sz="9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 2030 tot 60 gewichtsprocent, en </a:t>
            </a:r>
            <a:endParaRPr lang="nl-NL" sz="95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nl-NL" sz="9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 2035 tot 65 gewichtsprocent. </a:t>
            </a:r>
            <a:endParaRPr lang="nl-NL" sz="95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nl-NL" sz="9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SUP-richtlijn: de Europese Unie (EU) wil wegwerpplastic verminderen en meer plastic inzamelen en recyclen om zo plastic afval in zee te verminderen. Enkele maatregelen die in de richtlijn zijn opgenomen zijn:</a:t>
            </a:r>
            <a:endParaRPr lang="nl-NL" sz="95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nl-NL" sz="9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vanaf 2021 komt er een verbod op bepaalde plastic wegwerpproducten; </a:t>
            </a:r>
            <a:endParaRPr lang="nl-NL" sz="95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nl-NL" sz="9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vanaf 2021 moeten lidstaten zorgen voor minder gebruik van plastic on-</a:t>
            </a:r>
            <a:r>
              <a:rPr lang="nl-NL" sz="9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NL" sz="9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-go verpakkingen (zoals drinkbekers en voedselcontainers); </a:t>
            </a:r>
            <a:endParaRPr lang="nl-NL" sz="95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nl-NL" sz="9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vanaf 2025 moeten PET-flessen voor minstens 25% uit gerecyclede kunststoffen bestaan. In 2030 moet dit minstens 30% zijn; </a:t>
            </a:r>
            <a:endParaRPr lang="nl-NL" sz="95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nl-NL" sz="9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 2025 moet minimaal 77% van alle plastic drinkflessen tot 3 liter worden ingezameld. In 2029 moet dit minimaal 90% zijn. </a:t>
            </a:r>
            <a:endParaRPr lang="nl-NL" sz="95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7736FB-CE92-4D6E-AB05-74B348086C9B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6161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" y="2133600"/>
            <a:ext cx="8153400" cy="1470025"/>
          </a:xfrm>
        </p:spPr>
        <p:txBody>
          <a:bodyPr>
            <a:normAutofit/>
          </a:bodyPr>
          <a:lstStyle>
            <a:lvl1pPr algn="ctr">
              <a:spcAft>
                <a:spcPts val="0"/>
              </a:spcAft>
              <a:defRPr sz="4000" b="1">
                <a:solidFill>
                  <a:srgbClr val="84B728"/>
                </a:solidFill>
                <a:latin typeface="Arial"/>
                <a:cs typeface="Arial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20000" cy="1066800"/>
          </a:xfrm>
        </p:spPr>
        <p:txBody>
          <a:bodyPr/>
          <a:lstStyle>
            <a:lvl1pPr>
              <a:defRPr>
                <a:solidFill>
                  <a:srgbClr val="84B728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8600" y="1295400"/>
            <a:ext cx="7620000" cy="4114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21200" cy="1065600"/>
          </a:xfrm>
        </p:spPr>
        <p:txBody>
          <a:bodyPr/>
          <a:lstStyle>
            <a:lvl1pPr>
              <a:defRPr>
                <a:solidFill>
                  <a:srgbClr val="84B728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863600" cy="4114800"/>
          </a:xfrm>
        </p:spPr>
        <p:txBody>
          <a:bodyPr/>
          <a:lstStyle>
            <a:lvl1pPr>
              <a:buFontTx/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7" name="Tijdelijke aanduiding voor grafiek 6"/>
          <p:cNvSpPr>
            <a:spLocks noGrp="1"/>
          </p:cNvSpPr>
          <p:nvPr>
            <p:ph type="chart" sz="quarter" idx="11"/>
          </p:nvPr>
        </p:nvSpPr>
        <p:spPr>
          <a:xfrm>
            <a:off x="5181600" y="1295400"/>
            <a:ext cx="2668200" cy="4114800"/>
          </a:xfrm>
        </p:spPr>
        <p:txBody>
          <a:bodyPr rtlCol="0">
            <a:normAutofit/>
          </a:bodyPr>
          <a:lstStyle>
            <a:lvl1pPr>
              <a:buFontTx/>
              <a:buNone/>
              <a:defRPr/>
            </a:lvl1pPr>
          </a:lstStyle>
          <a:p>
            <a:pPr lvl="0"/>
            <a:r>
              <a:rPr lang="nl-NL" noProof="0"/>
              <a:t>Klik op het pictogram als u een grafiek wilt toevoegen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152399"/>
            <a:ext cx="7621200" cy="1065600"/>
          </a:xfrm>
        </p:spPr>
        <p:txBody>
          <a:bodyPr/>
          <a:lstStyle>
            <a:lvl1pPr>
              <a:defRPr>
                <a:solidFill>
                  <a:srgbClr val="84B728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" y="1296000"/>
            <a:ext cx="4255200" cy="762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228600" y="2056482"/>
            <a:ext cx="4255200" cy="3351600"/>
          </a:xfrm>
        </p:spPr>
        <p:txBody>
          <a:bodyPr/>
          <a:lstStyle>
            <a:lvl1pPr>
              <a:buFontTx/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572000" y="1296000"/>
            <a:ext cx="3277800" cy="1295399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572000" y="2582738"/>
            <a:ext cx="3277800" cy="2804400"/>
          </a:xfrm>
        </p:spPr>
        <p:txBody>
          <a:bodyPr/>
          <a:lstStyle>
            <a:lvl1pPr>
              <a:buFontTx/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21200" cy="10656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media 4"/>
          <p:cNvSpPr>
            <a:spLocks noGrp="1"/>
          </p:cNvSpPr>
          <p:nvPr>
            <p:ph type="media" sz="quarter" idx="11"/>
          </p:nvPr>
        </p:nvSpPr>
        <p:spPr>
          <a:xfrm>
            <a:off x="228600" y="1296000"/>
            <a:ext cx="7621200" cy="4114800"/>
          </a:xfrm>
        </p:spPr>
        <p:txBody>
          <a:bodyPr rtlCol="0">
            <a:normAutofit/>
          </a:bodyPr>
          <a:lstStyle>
            <a:lvl1pPr>
              <a:buFontTx/>
              <a:buNone/>
              <a:defRPr/>
            </a:lvl1pPr>
          </a:lstStyle>
          <a:p>
            <a:pPr lvl="0"/>
            <a:r>
              <a:rPr lang="nl-NL" noProof="0"/>
              <a:t>Klik op het pictogram als u media wilt toevoegen</a:t>
            </a:r>
            <a:endParaRPr lang="nl-NL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21200" cy="1065600"/>
          </a:xfrm>
        </p:spPr>
        <p:txBody>
          <a:bodyPr>
            <a:normAutofit/>
          </a:bodyPr>
          <a:lstStyle>
            <a:lvl1pPr algn="l">
              <a:defRPr sz="4000" b="1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2000" y="1295400"/>
            <a:ext cx="5167800" cy="4114800"/>
          </a:xfrm>
        </p:spPr>
        <p:txBody>
          <a:bodyPr/>
          <a:lstStyle>
            <a:lvl1pPr>
              <a:buFontTx/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28601" y="1295400"/>
            <a:ext cx="2362199" cy="411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51200"/>
            <a:ext cx="7621200" cy="5259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e titel en teks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228600" y="152400"/>
            <a:ext cx="7621200" cy="1066800"/>
          </a:xfrm>
        </p:spPr>
        <p:txBody>
          <a:bodyPr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1"/>
          </p:nvPr>
        </p:nvSpPr>
        <p:spPr>
          <a:xfrm>
            <a:off x="228600" y="1296000"/>
            <a:ext cx="7621200" cy="4114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28600" y="151200"/>
            <a:ext cx="7621200" cy="52596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6" descr="Avri_Powerpoint_DH03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228600" y="152400"/>
            <a:ext cx="7621200" cy="10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Titelstijl van model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228600" y="1295400"/>
            <a:ext cx="7621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57" r:id="rId3"/>
    <p:sldLayoutId id="2147483660" r:id="rId4"/>
    <p:sldLayoutId id="2147483661" r:id="rId5"/>
    <p:sldLayoutId id="2147483656" r:id="rId6"/>
    <p:sldLayoutId id="2147483662" r:id="rId7"/>
    <p:sldLayoutId id="2147483663" r:id="rId8"/>
    <p:sldLayoutId id="2147483655" r:id="rId9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rgbClr val="84B728"/>
          </a:solidFill>
          <a:latin typeface="Arial"/>
          <a:ea typeface="+mj-ea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4B728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4B728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4B728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4B728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4B728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4B728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4B728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4B728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SzPct val="100000"/>
        <a:buFontTx/>
        <a:buBlip>
          <a:blip r:embed="rId12"/>
        </a:buBlip>
        <a:defRPr sz="3200" kern="1200">
          <a:solidFill>
            <a:srgbClr val="455F6D"/>
          </a:solidFill>
          <a:latin typeface="Arial"/>
          <a:ea typeface="+mn-ea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SzPct val="100000"/>
        <a:buFontTx/>
        <a:buBlip>
          <a:blip r:embed="rId12"/>
        </a:buBlip>
        <a:defRPr sz="2800" kern="1200">
          <a:solidFill>
            <a:srgbClr val="455F6D"/>
          </a:solidFill>
          <a:latin typeface="Arial"/>
          <a:ea typeface="+mn-ea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SzPct val="100000"/>
        <a:buFontTx/>
        <a:buBlip>
          <a:blip r:embed="rId12"/>
        </a:buBlip>
        <a:defRPr sz="2400" kern="1200">
          <a:solidFill>
            <a:srgbClr val="455F6D"/>
          </a:solidFill>
          <a:latin typeface="Arial"/>
          <a:ea typeface="+mn-ea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SzPct val="100000"/>
        <a:buFontTx/>
        <a:buBlip>
          <a:blip r:embed="rId12"/>
        </a:buBlip>
        <a:defRPr sz="2000" kern="1200">
          <a:solidFill>
            <a:srgbClr val="455F6D"/>
          </a:solidFill>
          <a:latin typeface="Arial"/>
          <a:ea typeface="+mn-ea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SzPct val="100000"/>
        <a:buFontTx/>
        <a:buBlip>
          <a:blip r:embed="rId12"/>
        </a:buBlip>
        <a:defRPr sz="2000" kern="1200">
          <a:solidFill>
            <a:srgbClr val="455F6D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81824.5F47CD20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68697E-E7B0-4A87-B4DD-9648FA4B9C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Toekomstbestendige milieustraten</a:t>
            </a:r>
            <a:br>
              <a:rPr lang="nl-NL" dirty="0"/>
            </a:br>
            <a:r>
              <a:rPr lang="nl-NL" sz="2700" dirty="0"/>
              <a:t>AB 10 februari 2022</a:t>
            </a:r>
          </a:p>
        </p:txBody>
      </p:sp>
    </p:spTree>
    <p:extLst>
      <p:ext uri="{BB962C8B-B14F-4D97-AF65-F5344CB8AC3E}">
        <p14:creationId xmlns:p14="http://schemas.microsoft.com/office/powerpoint/2010/main" val="2119099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el 5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Toekomstbestendige milieustraten</a:t>
            </a:r>
          </a:p>
        </p:txBody>
      </p:sp>
      <p:sp>
        <p:nvSpPr>
          <p:cNvPr id="61" name="Tijdelijke aanduiding voor inhoud 60"/>
          <p:cNvSpPr>
            <a:spLocks noGrp="1"/>
          </p:cNvSpPr>
          <p:nvPr>
            <p:ph idx="1"/>
          </p:nvPr>
        </p:nvSpPr>
        <p:spPr>
          <a:xfrm>
            <a:off x="228600" y="1772816"/>
            <a:ext cx="7620000" cy="3637384"/>
          </a:xfrm>
        </p:spPr>
        <p:txBody>
          <a:bodyPr/>
          <a:lstStyle/>
          <a:p>
            <a:r>
              <a:rPr lang="nl-NL" dirty="0"/>
              <a:t>Aanleiding, waarom nu?</a:t>
            </a:r>
          </a:p>
          <a:p>
            <a:pPr lvl="1"/>
            <a:r>
              <a:rPr lang="nl-NL" dirty="0"/>
              <a:t>Regionaal</a:t>
            </a:r>
          </a:p>
          <a:p>
            <a:pPr lvl="1"/>
            <a:r>
              <a:rPr lang="nl-NL" dirty="0"/>
              <a:t>Landelijk</a:t>
            </a:r>
          </a:p>
          <a:p>
            <a:r>
              <a:rPr lang="nl-NL" dirty="0"/>
              <a:t>Conclusie</a:t>
            </a:r>
          </a:p>
          <a:p>
            <a:r>
              <a:rPr lang="nl-NL" dirty="0"/>
              <a:t>Wat gaan we doen?</a:t>
            </a:r>
          </a:p>
          <a:p>
            <a:r>
              <a:rPr lang="nl-NL" dirty="0"/>
              <a:t>Vragen/opmerkingen/reacties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BBC8AF-6DAE-4986-8182-4731C8DE6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52400"/>
            <a:ext cx="7620000" cy="828328"/>
          </a:xfrm>
        </p:spPr>
        <p:txBody>
          <a:bodyPr/>
          <a:lstStyle/>
          <a:p>
            <a:r>
              <a:rPr lang="nl-NL" dirty="0"/>
              <a:t>Aanleiding, regionaal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268FA4-8CA3-4FDE-8735-0FF352519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80728"/>
            <a:ext cx="7620000" cy="4536504"/>
          </a:xfrm>
        </p:spPr>
        <p:txBody>
          <a:bodyPr/>
          <a:lstStyle/>
          <a:p>
            <a:r>
              <a:rPr lang="nl-NL" sz="2400" dirty="0"/>
              <a:t>4 milieustraten -&gt; verouderd</a:t>
            </a:r>
          </a:p>
          <a:p>
            <a:r>
              <a:rPr lang="nl-NL" sz="2400" dirty="0"/>
              <a:t>Aantal bezoekers -&gt; grens is bereikt</a:t>
            </a:r>
          </a:p>
          <a:p>
            <a:r>
              <a:rPr lang="nl-NL" sz="2400" dirty="0"/>
              <a:t>Logistiek: </a:t>
            </a:r>
          </a:p>
          <a:p>
            <a:pPr lvl="1"/>
            <a:r>
              <a:rPr lang="nl-NL" sz="2400" dirty="0"/>
              <a:t>Onvoldoende ruimte op en rond milieustraten</a:t>
            </a:r>
          </a:p>
          <a:p>
            <a:pPr lvl="1"/>
            <a:r>
              <a:rPr lang="nl-NL" sz="2400" dirty="0"/>
              <a:t>Veiligheid bezoekers en personeel</a:t>
            </a:r>
          </a:p>
          <a:p>
            <a:pPr lvl="1"/>
            <a:r>
              <a:rPr lang="nl-NL" sz="2400" dirty="0"/>
              <a:t>Geen uitbreiding van gescheiden grondstoffen</a:t>
            </a:r>
          </a:p>
          <a:p>
            <a:pPr lvl="1"/>
            <a:r>
              <a:rPr lang="nl-NL" sz="2400" dirty="0"/>
              <a:t>Wet- en regelgeving, voldoen aan inrichtingseisen</a:t>
            </a:r>
          </a:p>
          <a:p>
            <a:r>
              <a:rPr lang="nl-NL" sz="2400" dirty="0"/>
              <a:t>Spreiding over verzorgingsgebied niet optimaal</a:t>
            </a:r>
          </a:p>
          <a:p>
            <a:r>
              <a:rPr lang="nl-NL" sz="2400" dirty="0"/>
              <a:t>Ongelijke service inwoners (dienstverlening derden)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9345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15A413C-EC7F-4048-8376-CD046F627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52400"/>
            <a:ext cx="7620000" cy="1066800"/>
          </a:xfrm>
        </p:spPr>
        <p:txBody>
          <a:bodyPr/>
          <a:lstStyle/>
          <a:p>
            <a:r>
              <a:rPr lang="en-US" dirty="0" err="1"/>
              <a:t>Aantal</a:t>
            </a:r>
            <a:r>
              <a:rPr lang="en-US" dirty="0"/>
              <a:t> </a:t>
            </a:r>
            <a:r>
              <a:rPr lang="en-US" dirty="0" err="1"/>
              <a:t>bezoekers</a:t>
            </a:r>
            <a:endParaRPr lang="en-US" dirty="0"/>
          </a:p>
        </p:txBody>
      </p:sp>
      <p:pic>
        <p:nvPicPr>
          <p:cNvPr id="3" name="Tijdelijke aanduiding voor afbeelding 2">
            <a:extLst>
              <a:ext uri="{FF2B5EF4-FFF2-40B4-BE49-F238E27FC236}">
                <a16:creationId xmlns:a16="http://schemas.microsoft.com/office/drawing/2014/main" id="{C715F170-4275-4FC1-A784-0508E54568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762125"/>
            <a:ext cx="7620000" cy="31813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0532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B60B78-A7CB-4E9B-9CEB-0A5E9A95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Aanleiding, landelijk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D920AB-52AB-4930-9D8C-AF55BFB6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011" y="1052736"/>
            <a:ext cx="7620000" cy="4392488"/>
          </a:xfrm>
        </p:spPr>
        <p:txBody>
          <a:bodyPr/>
          <a:lstStyle/>
          <a:p>
            <a:r>
              <a:rPr lang="nl-NL" sz="2400" dirty="0"/>
              <a:t>VANG- beleid</a:t>
            </a:r>
          </a:p>
          <a:p>
            <a:pPr lvl="1"/>
            <a:r>
              <a:rPr lang="nl-NL" sz="2400" dirty="0"/>
              <a:t>2025: 90% afvalscheiding -  max. 30 kg rest</a:t>
            </a:r>
          </a:p>
          <a:p>
            <a:pPr lvl="1"/>
            <a:r>
              <a:rPr lang="nl-NL" sz="2400" dirty="0"/>
              <a:t>2030: landelijke dekkend netwerk ambachtcentra</a:t>
            </a:r>
          </a:p>
          <a:p>
            <a:r>
              <a:rPr lang="nl-NL" sz="2400" dirty="0"/>
              <a:t>Circulaire economie</a:t>
            </a:r>
          </a:p>
          <a:p>
            <a:pPr lvl="1"/>
            <a:r>
              <a:rPr lang="nl-NL" sz="2400" dirty="0"/>
              <a:t>2050 100% circulair</a:t>
            </a:r>
          </a:p>
          <a:p>
            <a:r>
              <a:rPr lang="nl-NL" sz="2400" dirty="0"/>
              <a:t>EU-kaderrichtlijn</a:t>
            </a:r>
          </a:p>
          <a:p>
            <a:pPr lvl="1"/>
            <a:r>
              <a:rPr lang="nl-NL" sz="2400" dirty="0"/>
              <a:t>2035 hergebruik en recycling 65 % van huishoudelijk afval</a:t>
            </a:r>
          </a:p>
          <a:p>
            <a:r>
              <a:rPr lang="nl-NL" sz="2400" dirty="0"/>
              <a:t>SUP-richtlijn</a:t>
            </a:r>
          </a:p>
          <a:p>
            <a:pPr lvl="1"/>
            <a:r>
              <a:rPr lang="nl-NL" sz="2400" dirty="0"/>
              <a:t>wegwerpplastic verminderen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3336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E012A3-61A8-4660-B4FF-5F6015655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Conclusie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AC97AC-5BAC-4414-BF52-67C6E6D4A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Milieustraten voldoen niet aan de eisen van de tijd</a:t>
            </a:r>
          </a:p>
          <a:p>
            <a:r>
              <a:rPr lang="nl-NL" dirty="0"/>
              <a:t>Meer ruimte voor:	</a:t>
            </a:r>
          </a:p>
          <a:p>
            <a:pPr lvl="1"/>
            <a:r>
              <a:rPr lang="nl-NL" dirty="0"/>
              <a:t>Gescheiden inzameling</a:t>
            </a:r>
          </a:p>
          <a:p>
            <a:pPr lvl="1"/>
            <a:r>
              <a:rPr lang="nl-NL" dirty="0"/>
              <a:t>Meer soorten grondstoffen</a:t>
            </a:r>
          </a:p>
          <a:p>
            <a:pPr lvl="1"/>
            <a:r>
              <a:rPr lang="nl-NL" dirty="0"/>
              <a:t>Faciliteiten voor schonere grondstoffen en hergebruik</a:t>
            </a:r>
          </a:p>
          <a:p>
            <a:pPr lvl="1"/>
            <a:r>
              <a:rPr lang="nl-NL" dirty="0"/>
              <a:t>Veiligheid inwoners en personeel</a:t>
            </a:r>
          </a:p>
        </p:txBody>
      </p:sp>
    </p:spTree>
    <p:extLst>
      <p:ext uri="{BB962C8B-B14F-4D97-AF65-F5344CB8AC3E}">
        <p14:creationId xmlns:p14="http://schemas.microsoft.com/office/powerpoint/2010/main" val="1079186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0A95B-D2DC-4F98-88FF-6F6FDB2DA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520AEF-D8A1-485D-8350-3A646C5DE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52736"/>
            <a:ext cx="7620000" cy="4357464"/>
          </a:xfrm>
        </p:spPr>
        <p:txBody>
          <a:bodyPr/>
          <a:lstStyle/>
          <a:p>
            <a:r>
              <a:rPr lang="nl-NL" sz="2800" dirty="0"/>
              <a:t>Verder bespreken (AB 14 april –benen op tafel)</a:t>
            </a:r>
          </a:p>
          <a:p>
            <a:r>
              <a:rPr lang="nl-NL" sz="2800" dirty="0"/>
              <a:t>DB 11 mei 2022</a:t>
            </a:r>
          </a:p>
          <a:p>
            <a:r>
              <a:rPr lang="nl-NL" sz="2800" dirty="0"/>
              <a:t>Platformbijeenkomst 2 juni 2022 (opiniërend)</a:t>
            </a:r>
          </a:p>
          <a:p>
            <a:r>
              <a:rPr lang="nl-NL" sz="2800" dirty="0"/>
              <a:t>AB 7 juli:</a:t>
            </a:r>
          </a:p>
          <a:p>
            <a:pPr lvl="1"/>
            <a:r>
              <a:rPr lang="nl-NL" sz="2400" dirty="0"/>
              <a:t>Kaders/randvoorwaarden</a:t>
            </a:r>
          </a:p>
          <a:p>
            <a:pPr lvl="1"/>
            <a:r>
              <a:rPr lang="nl-NL" sz="2400" dirty="0"/>
              <a:t>Procesafspraken voor vervolg:</a:t>
            </a:r>
          </a:p>
          <a:p>
            <a:pPr lvl="2"/>
            <a:r>
              <a:rPr lang="nl-NL" sz="2000" dirty="0"/>
              <a:t>Globaal investerings- en locatieplan</a:t>
            </a:r>
          </a:p>
          <a:p>
            <a:pPr lvl="2"/>
            <a:r>
              <a:rPr lang="nl-NL" sz="2000" dirty="0"/>
              <a:t>Gefaseerde uitvoering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0439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AED38A-F9DD-4839-A5D3-31E907A043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Vragen/opmerkingen/reacties</a:t>
            </a:r>
          </a:p>
        </p:txBody>
      </p:sp>
    </p:spTree>
    <p:extLst>
      <p:ext uri="{BB962C8B-B14F-4D97-AF65-F5344CB8AC3E}">
        <p14:creationId xmlns:p14="http://schemas.microsoft.com/office/powerpoint/2010/main" val="1009834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8D9ED06D-16A0-4708-BE61-61828D84E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52400"/>
            <a:ext cx="7620000" cy="1066800"/>
          </a:xfrm>
        </p:spPr>
        <p:txBody>
          <a:bodyPr/>
          <a:lstStyle/>
          <a:p>
            <a:r>
              <a:rPr lang="en-US" dirty="0" err="1"/>
              <a:t>Spreiding</a:t>
            </a:r>
            <a:r>
              <a:rPr lang="en-US" dirty="0"/>
              <a:t> </a:t>
            </a:r>
            <a:r>
              <a:rPr lang="en-US" dirty="0" err="1"/>
              <a:t>milieustraten</a:t>
            </a:r>
            <a:endParaRPr lang="en-US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BD12627B-D6AE-46CA-A01D-5CF397FA9F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9620" y="1295399"/>
            <a:ext cx="6570732" cy="4711997"/>
          </a:xfrm>
          <a:prstGeom prst="rect">
            <a:avLst/>
          </a:prstGeom>
        </p:spPr>
      </p:pic>
      <p:sp>
        <p:nvSpPr>
          <p:cNvPr id="6" name="Ster: 5 punten 5">
            <a:extLst>
              <a:ext uri="{FF2B5EF4-FFF2-40B4-BE49-F238E27FC236}">
                <a16:creationId xmlns:a16="http://schemas.microsoft.com/office/drawing/2014/main" id="{1DA1AAD8-BB15-4649-AC0E-DF178DC9D9CD}"/>
              </a:ext>
            </a:extLst>
          </p:cNvPr>
          <p:cNvSpPr/>
          <p:nvPr/>
        </p:nvSpPr>
        <p:spPr>
          <a:xfrm>
            <a:off x="3563888" y="3573016"/>
            <a:ext cx="432048" cy="478124"/>
          </a:xfrm>
          <a:prstGeom prst="star5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D84CDC5C-F7B3-45AD-8992-95B07B32F3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9054" y="3346570"/>
            <a:ext cx="554784" cy="609653"/>
          </a:xfrm>
          <a:prstGeom prst="rect">
            <a:avLst/>
          </a:prstGeom>
        </p:spPr>
      </p:pic>
      <p:sp>
        <p:nvSpPr>
          <p:cNvPr id="9" name="Ster: 5 punten 8">
            <a:extLst>
              <a:ext uri="{FF2B5EF4-FFF2-40B4-BE49-F238E27FC236}">
                <a16:creationId xmlns:a16="http://schemas.microsoft.com/office/drawing/2014/main" id="{8DE256E4-237F-4169-B9CC-DCDBDECEA468}"/>
              </a:ext>
            </a:extLst>
          </p:cNvPr>
          <p:cNvSpPr/>
          <p:nvPr/>
        </p:nvSpPr>
        <p:spPr>
          <a:xfrm>
            <a:off x="3284240" y="4437112"/>
            <a:ext cx="432048" cy="478124"/>
          </a:xfrm>
          <a:prstGeom prst="star5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7B358D7C-F1E9-4EDE-939F-0EAABBAA4E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9104" y="2256602"/>
            <a:ext cx="554784" cy="60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729725"/>
      </p:ext>
    </p:extLst>
  </p:cSld>
  <p:clrMapOvr>
    <a:masterClrMapping/>
  </p:clrMapOvr>
</p:sld>
</file>

<file path=ppt/theme/theme1.xml><?xml version="1.0" encoding="utf-8"?>
<a:theme xmlns:a="http://schemas.openxmlformats.org/drawingml/2006/main" name="Avri presentati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Avri presentatie</Template>
  <TotalTime>116</TotalTime>
  <Words>447</Words>
  <Application>Microsoft Office PowerPoint</Application>
  <PresentationFormat>Diavoorstelling (4:3)</PresentationFormat>
  <Paragraphs>61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Avri presentatie</vt:lpstr>
      <vt:lpstr>Toekomstbestendige milieustraten AB 10 februari 2022</vt:lpstr>
      <vt:lpstr>Toekomstbestendige milieustraten</vt:lpstr>
      <vt:lpstr>Aanleiding, regionaal</vt:lpstr>
      <vt:lpstr>Aantal bezoekers</vt:lpstr>
      <vt:lpstr>Aanleiding, landelijk</vt:lpstr>
      <vt:lpstr>Conclusie</vt:lpstr>
      <vt:lpstr>Wat gaan we doen?</vt:lpstr>
      <vt:lpstr>Vragen/opmerkingen/reacties</vt:lpstr>
      <vt:lpstr>Spreiding milieustraten</vt:lpstr>
    </vt:vector>
  </TitlesOfParts>
  <Company>Regiorivierenland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Toekomstbestendige milieustraten</dc:title>
  <dc:creator>Christine Waasdorp</dc:creator>
  <cp:lastModifiedBy>Christine Waasdorp</cp:lastModifiedBy>
  <cp:revision>12</cp:revision>
  <dcterms:created xsi:type="dcterms:W3CDTF">2022-02-07T13:43:02Z</dcterms:created>
  <dcterms:modified xsi:type="dcterms:W3CDTF">2022-02-10T10:11:05Z</dcterms:modified>
</cp:coreProperties>
</file>