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3" r:id="rId2"/>
    <p:sldId id="326" r:id="rId3"/>
    <p:sldId id="372" r:id="rId4"/>
    <p:sldId id="414" r:id="rId5"/>
    <p:sldId id="374" r:id="rId6"/>
    <p:sldId id="290" r:id="rId7"/>
    <p:sldId id="415" r:id="rId8"/>
    <p:sldId id="416" r:id="rId9"/>
    <p:sldId id="262" r:id="rId10"/>
    <p:sldId id="270" r:id="rId11"/>
    <p:sldId id="258" r:id="rId12"/>
    <p:sldId id="418" r:id="rId13"/>
    <p:sldId id="417" r:id="rId14"/>
    <p:sldId id="289" r:id="rId15"/>
    <p:sldId id="408" r:id="rId16"/>
    <p:sldId id="292" r:id="rId17"/>
    <p:sldId id="410" r:id="rId18"/>
    <p:sldId id="419" r:id="rId19"/>
    <p:sldId id="420" r:id="rId20"/>
    <p:sldId id="411" r:id="rId21"/>
    <p:sldId id="421" r:id="rId22"/>
    <p:sldId id="422" r:id="rId23"/>
    <p:sldId id="423" r:id="rId24"/>
    <p:sldId id="412" r:id="rId25"/>
    <p:sldId id="271" r:id="rId26"/>
    <p:sldId id="256" r:id="rId27"/>
    <p:sldId id="409" r:id="rId28"/>
    <p:sldId id="288" r:id="rId29"/>
    <p:sldId id="257" r:id="rId30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Brouwer" initials="WB" lastIdx="1" clrIdx="0">
    <p:extLst>
      <p:ext uri="{19B8F6BF-5375-455C-9EA6-DF929625EA0E}">
        <p15:presenceInfo xmlns:p15="http://schemas.microsoft.com/office/powerpoint/2012/main" userId="S::WBrouwer@avri.nl::c44ffcfb-fa0b-4abd-9b90-5f1b725771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6D"/>
    <a:srgbClr val="C4CCD0"/>
    <a:srgbClr val="84B728"/>
    <a:srgbClr val="72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9982" autoAdjust="0"/>
  </p:normalViewPr>
  <p:slideViewPr>
    <p:cSldViewPr snapToObjects="1">
      <p:cViewPr varScale="1">
        <p:scale>
          <a:sx n="102" d="100"/>
          <a:sy n="102" d="100"/>
        </p:scale>
        <p:origin x="18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9DC5CC-A8DF-4C8B-84DE-E7434A83C4C4}" type="datetime1">
              <a:rPr lang="nl-NL"/>
              <a:pPr>
                <a:defRPr/>
              </a:pPr>
              <a:t>6-10-2021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8099AB-F845-452E-9A06-014C271C110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ACD826-EA17-48DB-BBEC-A1A6722972B2}" type="datetime1">
              <a:rPr lang="nl-NL"/>
              <a:pPr>
                <a:defRPr/>
              </a:pPr>
              <a:t>6-10-2021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7736FB-CE92-4D6E-AB05-74B348086C9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97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027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166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Wordt donderdag (2 september) uitgebreid besproken in het gecombineerd financieel/RBA overleg</a:t>
            </a:r>
          </a:p>
          <a:p>
            <a:endParaRPr lang="nl-NL" dirty="0"/>
          </a:p>
          <a:p>
            <a:r>
              <a:rPr lang="nl-NL" dirty="0"/>
              <a:t>Zijn er nog vragen stel ze via mail. Dan kunnen we ze donderdag plenair bespreken.</a:t>
            </a:r>
          </a:p>
          <a:p>
            <a:endParaRPr lang="nl-NL" dirty="0"/>
          </a:p>
          <a:p>
            <a:r>
              <a:rPr lang="nl-NL" dirty="0"/>
              <a:t>Voor vandaag de hoofdlijnen</a:t>
            </a:r>
          </a:p>
          <a:p>
            <a:r>
              <a:rPr lang="nl-NL" dirty="0"/>
              <a:t>Helaas nog geen infographic.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3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413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Gelijke trend als in de begroting 2022 is opgenomen</a:t>
            </a:r>
          </a:p>
          <a:p>
            <a:endParaRPr lang="nl-NL" dirty="0"/>
          </a:p>
          <a:p>
            <a:r>
              <a:rPr lang="nl-NL" dirty="0"/>
              <a:t>(nagenoeg gelijk aan …)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21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822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58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01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355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754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581A9-1B52-402E-B896-527EB2BD36B6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1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Ondanks corona verwachten we ook in 2021 een lichte daling van het restafval. </a:t>
            </a:r>
          </a:p>
          <a:p>
            <a:r>
              <a:rPr lang="nl-NL" dirty="0"/>
              <a:t>Duidelijk onder het landelijk gemiddelde</a:t>
            </a:r>
          </a:p>
          <a:p>
            <a:endParaRPr lang="nl-NL" dirty="0"/>
          </a:p>
          <a:p>
            <a:r>
              <a:rPr lang="nl-NL" dirty="0"/>
              <a:t>Huidig beleid verder optimaliseren door:</a:t>
            </a:r>
          </a:p>
          <a:p>
            <a:r>
              <a:rPr lang="nl-NL" dirty="0"/>
              <a:t>inzetten op intensieve communicatie</a:t>
            </a:r>
          </a:p>
          <a:p>
            <a:r>
              <a:rPr lang="nl-NL" dirty="0"/>
              <a:t>Grondstoffen zo schoon mogelijk krijgen</a:t>
            </a:r>
          </a:p>
          <a:p>
            <a:r>
              <a:rPr lang="nl-NL" dirty="0"/>
              <a:t>Prijsstabiliteit (GRIP)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Blik niet meer bij glas</a:t>
            </a:r>
          </a:p>
          <a:p>
            <a:r>
              <a:rPr lang="nl-NL" dirty="0"/>
              <a:t>In 2022: incontinentie- en luier inzameling bij 4 gemeenten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323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282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44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76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32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76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61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E27FC-1B23-4E47-836D-74CC7865D87F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56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Wordt donderdag (2 september) uitgebreid besproken in het gecombineerd financieel/RBA overleg</a:t>
            </a:r>
          </a:p>
          <a:p>
            <a:endParaRPr lang="nl-NL" dirty="0"/>
          </a:p>
          <a:p>
            <a:r>
              <a:rPr lang="nl-NL" dirty="0"/>
              <a:t>Zijn er nog vragen stel ze via mail. Dan kunnen we ze donderdag plenair bespreken.</a:t>
            </a:r>
          </a:p>
          <a:p>
            <a:endParaRPr lang="nl-NL" dirty="0"/>
          </a:p>
          <a:p>
            <a:r>
              <a:rPr lang="nl-NL" dirty="0"/>
              <a:t>Voor vandaag de hoofdlijnen</a:t>
            </a:r>
          </a:p>
          <a:p>
            <a:r>
              <a:rPr lang="nl-NL" dirty="0"/>
              <a:t>Helaas nog geen infographic.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02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Gelijke trend als in de begroting 2022 is opgenomen</a:t>
            </a:r>
          </a:p>
          <a:p>
            <a:endParaRPr lang="nl-NL" dirty="0"/>
          </a:p>
          <a:p>
            <a:r>
              <a:rPr lang="nl-NL" dirty="0"/>
              <a:t>(nagenoeg gelijk aan …)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736FB-CE92-4D6E-AB05-74B348086C9B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24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153400" cy="1470025"/>
          </a:xfrm>
        </p:spPr>
        <p:txBody>
          <a:bodyPr>
            <a:normAutofit/>
          </a:bodyPr>
          <a:lstStyle>
            <a:lvl1pPr algn="ctr">
              <a:spcAft>
                <a:spcPts val="0"/>
              </a:spcAft>
              <a:defRPr sz="4000" b="1">
                <a:solidFill>
                  <a:srgbClr val="84B728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63600" cy="4114800"/>
          </a:xfrm>
        </p:spPr>
        <p:txBody>
          <a:bodyPr/>
          <a:lstStyle>
            <a:lvl1pPr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1"/>
          </p:nvPr>
        </p:nvSpPr>
        <p:spPr>
          <a:xfrm>
            <a:off x="5181600" y="1295400"/>
            <a:ext cx="2668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 dirty="0"/>
              <a:t>Klik op het pictogram als u een grafiek wilt toevoegen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" y="1296000"/>
            <a:ext cx="4255200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8600" y="2056482"/>
            <a:ext cx="4255200" cy="33516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296000"/>
            <a:ext cx="3277800" cy="1295399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582738"/>
            <a:ext cx="3277800" cy="28044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228600" y="1296000"/>
            <a:ext cx="7621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 dirty="0"/>
              <a:t>Klik op het pictogram als u media wilt toevoegen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2000" y="1295400"/>
            <a:ext cx="5167800" cy="4114800"/>
          </a:xfrm>
        </p:spPr>
        <p:txBody>
          <a:bodyPr/>
          <a:lstStyle>
            <a:lvl1pPr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8601" y="1295400"/>
            <a:ext cx="2362199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51200"/>
            <a:ext cx="7621200" cy="5259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8600" y="152400"/>
            <a:ext cx="7621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28600" y="1296000"/>
            <a:ext cx="7621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151200"/>
            <a:ext cx="7621200" cy="525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Avri_Powerpoint_DH0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762120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762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55" r:id="rId9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84B728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3200" kern="1200">
          <a:solidFill>
            <a:srgbClr val="455F6D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800" kern="1200">
          <a:solidFill>
            <a:srgbClr val="455F6D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400" kern="1200">
          <a:solidFill>
            <a:srgbClr val="455F6D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6.png@01D77D4F.0E9F2C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6.png@01D77D4F.0E9F2C8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1750" y="3501008"/>
            <a:ext cx="5130570" cy="1584176"/>
          </a:xfrm>
        </p:spPr>
        <p:txBody>
          <a:bodyPr/>
          <a:lstStyle/>
          <a:p>
            <a:pPr algn="ctr"/>
            <a:r>
              <a:rPr lang="nl-NL" sz="3200" dirty="0"/>
              <a:t>Welkom bij de </a:t>
            </a:r>
            <a:r>
              <a:rPr lang="nl-NL" sz="3200" i="1" dirty="0"/>
              <a:t>digitale</a:t>
            </a:r>
            <a:r>
              <a:rPr lang="nl-NL" sz="3200" dirty="0"/>
              <a:t> raadsinformatie- bijeenkomst Avri</a:t>
            </a:r>
            <a:br>
              <a:rPr lang="nl-NL" sz="3600" dirty="0"/>
            </a:br>
            <a:endParaRPr lang="nl-NL" sz="3600" dirty="0"/>
          </a:p>
        </p:txBody>
      </p:sp>
      <p:pic>
        <p:nvPicPr>
          <p:cNvPr id="12" name="Picture 6" descr="C:\Users\erik02\AppData\Local\Microsoft\Windows\Temporary Internet Files\Content.Outlook\NERZ9FQA\Zijla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erik02\AppData\Local\Microsoft\Windows\Temporary Internet Files\Content.Outlook\NERZ9FQA\Jaarverslag-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30074F1-034B-4EDA-9C2E-993EB04FBCFB}"/>
              </a:ext>
            </a:extLst>
          </p:cNvPr>
          <p:cNvSpPr txBox="1"/>
          <p:nvPr/>
        </p:nvSpPr>
        <p:spPr>
          <a:xfrm>
            <a:off x="5148064" y="5202555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6 oktober 2021</a:t>
            </a:r>
          </a:p>
        </p:txBody>
      </p:sp>
    </p:spTree>
    <p:extLst>
      <p:ext uri="{BB962C8B-B14F-4D97-AF65-F5344CB8AC3E}">
        <p14:creationId xmlns:p14="http://schemas.microsoft.com/office/powerpoint/2010/main" val="369253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2F302FE-0476-43CC-BB54-96FA5AE0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Bestuursrapportage</a:t>
            </a:r>
            <a:r>
              <a:rPr lang="nl-NL" dirty="0"/>
              <a:t> 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943B21-13C2-432B-AFF3-26474799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0748"/>
            <a:ext cx="6648128" cy="5256584"/>
          </a:xfrm>
        </p:spPr>
        <p:txBody>
          <a:bodyPr/>
          <a:lstStyle/>
          <a:p>
            <a:r>
              <a:rPr lang="nl-NL" sz="2400" dirty="0"/>
              <a:t>	Enerverend eerst halfjaar</a:t>
            </a:r>
          </a:p>
          <a:p>
            <a:pPr lvl="1"/>
            <a:r>
              <a:rPr lang="nl-NL" sz="2000" dirty="0"/>
              <a:t>Corona</a:t>
            </a:r>
          </a:p>
          <a:p>
            <a:pPr lvl="1"/>
            <a:r>
              <a:rPr lang="nl-NL" sz="2000" dirty="0"/>
              <a:t>Weersomstandigheden</a:t>
            </a:r>
          </a:p>
          <a:p>
            <a:pPr lvl="1"/>
            <a:r>
              <a:rPr lang="nl-NL" sz="2000" dirty="0"/>
              <a:t>Brand</a:t>
            </a:r>
          </a:p>
          <a:p>
            <a:r>
              <a:rPr lang="nl-NL" sz="2400" dirty="0"/>
              <a:t>Nieuwe koers Avri</a:t>
            </a:r>
          </a:p>
          <a:p>
            <a:r>
              <a:rPr lang="nl-NL" sz="2400" dirty="0"/>
              <a:t>Verwachte resultaten</a:t>
            </a:r>
          </a:p>
          <a:p>
            <a:pPr lvl="1"/>
            <a:r>
              <a:rPr lang="nl-NL" sz="2000" dirty="0"/>
              <a:t>Daling aanbod restafval</a:t>
            </a:r>
          </a:p>
          <a:p>
            <a:pPr lvl="1"/>
            <a:r>
              <a:rPr lang="nl-NL" sz="2000" dirty="0"/>
              <a:t>Financieel herstel; wegwerken </a:t>
            </a:r>
          </a:p>
          <a:p>
            <a:pPr marL="457200" lvl="1" indent="0">
              <a:buNone/>
            </a:pPr>
            <a:r>
              <a:rPr lang="nl-NL" sz="2000" dirty="0"/>
              <a:t>    risico’s uit het verleden</a:t>
            </a:r>
          </a:p>
          <a:p>
            <a:pPr lvl="1"/>
            <a:r>
              <a:rPr lang="nl-NL" sz="2000" dirty="0"/>
              <a:t>Verbetering opbrengsten </a:t>
            </a:r>
          </a:p>
          <a:p>
            <a:pPr marL="457200" lvl="1" indent="0">
              <a:buNone/>
            </a:pPr>
            <a:r>
              <a:rPr lang="nl-NL" sz="2000" dirty="0"/>
              <a:t>    grondstoffen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CA3CBD-A2FE-4352-A323-4E0B7F0234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73" y="3978017"/>
            <a:ext cx="4024131" cy="264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9AA65DC-F022-4ADE-8975-9BDA516BC94F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136" y="1211903"/>
            <a:ext cx="4055368" cy="264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95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D0CE13-812A-4C5F-A05E-EF8133F8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</a:rPr>
              <a:t>Financiële weerstand </a:t>
            </a: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Basispakket</a:t>
            </a:r>
            <a:endParaRPr lang="en-US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B2AEEE-0923-4AA8-90F2-D5F5EAB9FD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92696"/>
            <a:ext cx="8208911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3E4FF16B-E4A2-4FEE-BD07-0242DFAC688C}"/>
              </a:ext>
            </a:extLst>
          </p:cNvPr>
          <p:cNvSpPr/>
          <p:nvPr/>
        </p:nvSpPr>
        <p:spPr>
          <a:xfrm>
            <a:off x="5148064" y="206084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DC3C550-2B5F-4401-8DD1-63E34C653D13}"/>
              </a:ext>
            </a:extLst>
          </p:cNvPr>
          <p:cNvSpPr/>
          <p:nvPr/>
        </p:nvSpPr>
        <p:spPr>
          <a:xfrm>
            <a:off x="5076056" y="4581128"/>
            <a:ext cx="792088" cy="79208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A50F2D8C-7A07-4620-A150-F088CB548C60}"/>
              </a:ext>
            </a:extLst>
          </p:cNvPr>
          <p:cNvSpPr/>
          <p:nvPr/>
        </p:nvSpPr>
        <p:spPr>
          <a:xfrm rot="18866663">
            <a:off x="5175524" y="4895001"/>
            <a:ext cx="375018" cy="24030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6DA9DB20-4FC9-4626-820D-2D44E984C28A}"/>
              </a:ext>
            </a:extLst>
          </p:cNvPr>
          <p:cNvSpPr/>
          <p:nvPr/>
        </p:nvSpPr>
        <p:spPr>
          <a:xfrm rot="2686918">
            <a:off x="5178286" y="2302078"/>
            <a:ext cx="375018" cy="24030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05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274931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/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395086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05BB-91BA-48C8-BE00-E6182FAFF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153400" cy="2519536"/>
          </a:xfrm>
        </p:spPr>
        <p:txBody>
          <a:bodyPr>
            <a:normAutofit/>
          </a:bodyPr>
          <a:lstStyle/>
          <a:p>
            <a:r>
              <a:rPr lang="nl-NL" dirty="0"/>
              <a:t>Begrotingswijziging 2022</a:t>
            </a:r>
            <a:br>
              <a:rPr lang="nl-NL" dirty="0"/>
            </a:br>
            <a:endParaRPr lang="nl-NL" sz="2700" b="0" dirty="0">
              <a:solidFill>
                <a:srgbClr val="C4CC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7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F010-2390-428A-869F-39BDD850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591872" cy="1066800"/>
          </a:xfrm>
        </p:spPr>
        <p:txBody>
          <a:bodyPr/>
          <a:lstStyle/>
          <a:p>
            <a:r>
              <a:rPr lang="nl-NL" sz="3200" dirty="0"/>
              <a:t>Vertrekpunt; primaire begroting 2022 </a:t>
            </a:r>
            <a:br>
              <a:rPr lang="nl-NL" dirty="0"/>
            </a:br>
            <a:r>
              <a:rPr lang="nl-NL" sz="2400" dirty="0"/>
              <a:t>(vastgesteld Algemeen Bestuur juli 2021)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AED25-8B69-4BAB-966C-B6DC1B06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44" y="1412775"/>
            <a:ext cx="7620000" cy="4114800"/>
          </a:xfrm>
        </p:spPr>
        <p:txBody>
          <a:bodyPr/>
          <a:lstStyle/>
          <a:p>
            <a:r>
              <a:rPr lang="nl-NL" dirty="0"/>
              <a:t>2021; € 297</a:t>
            </a:r>
          </a:p>
          <a:p>
            <a:r>
              <a:rPr lang="nl-NL" dirty="0"/>
              <a:t>2022; € 311</a:t>
            </a:r>
          </a:p>
          <a:p>
            <a:r>
              <a:rPr lang="nl-NL" dirty="0"/>
              <a:t>Stijging 5%</a:t>
            </a:r>
          </a:p>
          <a:p>
            <a:r>
              <a:rPr lang="nl-NL" dirty="0"/>
              <a:t>Onder NL </a:t>
            </a:r>
          </a:p>
          <a:p>
            <a:pPr marL="0" indent="0">
              <a:buNone/>
            </a:pPr>
            <a:r>
              <a:rPr lang="nl-NL" dirty="0"/>
              <a:t>   gemiddelde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6D7EA0-FFF8-43C5-AB9D-958B11DC16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258484"/>
            <a:ext cx="5378085" cy="374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71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B2F18-DDE6-4BCC-A81C-87A56D34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087816" cy="1066800"/>
          </a:xfrm>
        </p:spPr>
        <p:txBody>
          <a:bodyPr/>
          <a:lstStyle/>
          <a:p>
            <a:r>
              <a:rPr lang="nl-NL" sz="3600" dirty="0"/>
              <a:t>Bijstellingen begrotingswijziging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992CE3-49E8-4DD6-B3BF-831B3828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33" y="980728"/>
            <a:ext cx="8447856" cy="4114800"/>
          </a:xfrm>
        </p:spPr>
        <p:txBody>
          <a:bodyPr/>
          <a:lstStyle/>
          <a:p>
            <a:r>
              <a:rPr lang="nl-NL" dirty="0"/>
              <a:t>Basispakket;</a:t>
            </a:r>
          </a:p>
          <a:p>
            <a:pPr lvl="1"/>
            <a:r>
              <a:rPr lang="nl-NL" dirty="0"/>
              <a:t>Afval- en grondstofstromen </a:t>
            </a:r>
            <a:r>
              <a:rPr lang="nl-NL" sz="2000" b="1" dirty="0"/>
              <a:t>(€ 0,5 mln. voordeel)</a:t>
            </a:r>
          </a:p>
          <a:p>
            <a:pPr lvl="2"/>
            <a:r>
              <a:rPr lang="nl-NL" dirty="0"/>
              <a:t>Betere contractafspraken verwerkers (GRIP)</a:t>
            </a:r>
          </a:p>
          <a:p>
            <a:pPr lvl="2"/>
            <a:r>
              <a:rPr lang="nl-NL" dirty="0"/>
              <a:t>Stijging markttarieven (o.a. papier)</a:t>
            </a:r>
          </a:p>
          <a:p>
            <a:pPr lvl="2"/>
            <a:r>
              <a:rPr lang="nl-NL" dirty="0"/>
              <a:t>Bijstelling aanbod restafval en grondstoffen</a:t>
            </a:r>
          </a:p>
          <a:p>
            <a:pPr lvl="1"/>
            <a:r>
              <a:rPr lang="nl-NL" dirty="0"/>
              <a:t>Uitvoering CAO </a:t>
            </a:r>
            <a:r>
              <a:rPr lang="nl-NL" sz="2000" b="1" dirty="0"/>
              <a:t>(€ 0,1 mln. nadeel)</a:t>
            </a:r>
          </a:p>
          <a:p>
            <a:pPr lvl="1"/>
            <a:r>
              <a:rPr lang="nl-NL" dirty="0"/>
              <a:t>PM-posten primaire begroting 2022 niet bijgesteld</a:t>
            </a:r>
          </a:p>
          <a:p>
            <a:r>
              <a:rPr lang="nl-NL" sz="2400" dirty="0"/>
              <a:t>Pluspakket; actualisatie zonder resultaatseffect</a:t>
            </a:r>
          </a:p>
          <a:p>
            <a:r>
              <a:rPr lang="nl-NL" sz="2400" dirty="0"/>
              <a:t>Bedrijfsafval; structurele stijging resultaat </a:t>
            </a:r>
          </a:p>
          <a:p>
            <a:r>
              <a:rPr lang="nl-NL" sz="2400" dirty="0"/>
              <a:t>Bedrijfsvoering; gelijkblijvende overhead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53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C0977-2139-4BF8-9803-70DAE754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Tarieven na wijziging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7562DD3-94D5-4191-B46D-F445293AC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094080"/>
              </p:ext>
            </p:extLst>
          </p:nvPr>
        </p:nvGraphicFramePr>
        <p:xfrm>
          <a:off x="1511424" y="2266268"/>
          <a:ext cx="53648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115996545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062201951"/>
                    </a:ext>
                  </a:extLst>
                </a:gridCol>
                <a:gridCol w="1404392">
                  <a:extLst>
                    <a:ext uri="{9D8B030D-6E8A-4147-A177-3AD203B41FA5}">
                      <a16:colId xmlns:a16="http://schemas.microsoft.com/office/drawing/2014/main" val="2204097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Gemiddeld tarief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% t.o.v.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1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2022 primair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03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bijstelling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   € 5 -/-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2% -/-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2022 na wijziging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€ 306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520020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1370F2-3BF6-430C-97D9-B0B36AFA0F27}"/>
              </a:ext>
            </a:extLst>
          </p:cNvPr>
          <p:cNvSpPr txBox="1">
            <a:spLocks/>
          </p:cNvSpPr>
          <p:nvPr/>
        </p:nvSpPr>
        <p:spPr bwMode="auto">
          <a:xfrm>
            <a:off x="457200" y="1052736"/>
            <a:ext cx="88673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32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8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4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2000" kern="1200">
                <a:solidFill>
                  <a:srgbClr val="455F6D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€ 5 per huishouden verlagen (van € 311 naar € 306 per </a:t>
            </a:r>
            <a:r>
              <a:rPr lang="nl-NL" sz="2400" dirty="0" err="1"/>
              <a:t>hh</a:t>
            </a:r>
            <a:r>
              <a:rPr lang="nl-NL" sz="2400" dirty="0"/>
              <a:t>)</a:t>
            </a:r>
          </a:p>
          <a:p>
            <a:r>
              <a:rPr lang="nl-NL" sz="2400" dirty="0"/>
              <a:t>Stijging t.o.v. 2021 € 9 (3%) i.p.v. € 14 (5%)</a:t>
            </a:r>
          </a:p>
          <a:p>
            <a:endParaRPr lang="nl-NL" sz="3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sz="2400" dirty="0"/>
          </a:p>
          <a:p>
            <a:r>
              <a:rPr lang="nl-NL" sz="2400" dirty="0"/>
              <a:t>Stijging verwerken in basistarief </a:t>
            </a:r>
            <a:r>
              <a:rPr lang="nl-NL" sz="2000" dirty="0"/>
              <a:t>(€ 279 per huishouden)</a:t>
            </a:r>
            <a:r>
              <a:rPr lang="nl-NL" sz="2400" dirty="0"/>
              <a:t> </a:t>
            </a:r>
          </a:p>
          <a:p>
            <a:r>
              <a:rPr lang="nl-NL" sz="2400" dirty="0"/>
              <a:t>Handhaven variabele tarieven </a:t>
            </a:r>
            <a:r>
              <a:rPr lang="nl-NL" sz="2000" dirty="0"/>
              <a:t>(€ 1,00 p/aanbieding 30 </a:t>
            </a:r>
            <a:r>
              <a:rPr lang="nl-NL" sz="2000" dirty="0" err="1"/>
              <a:t>ltr</a:t>
            </a:r>
            <a:r>
              <a:rPr lang="nl-NL" sz="2000" dirty="0"/>
              <a:t>.)</a:t>
            </a:r>
          </a:p>
          <a:p>
            <a:r>
              <a:rPr lang="nl-NL" sz="2400" dirty="0"/>
              <a:t>Afweging: tarieven 2022 niet bijstellen gelet op risico profiel</a:t>
            </a:r>
          </a:p>
          <a:p>
            <a:pPr lvl="1"/>
            <a:r>
              <a:rPr lang="nl-NL" sz="2000" dirty="0"/>
              <a:t>Tarieven wel structureel incl. € 12 risico opslag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968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D0CE13-812A-4C5F-A05E-EF8133F8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ea typeface="Times New Roman" panose="02020603050405020304" pitchFamily="18" charset="0"/>
              </a:rPr>
              <a:t>Financiële weerstand </a:t>
            </a:r>
            <a:r>
              <a:rPr lang="nl-NL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Basispakket</a:t>
            </a:r>
            <a:endParaRPr lang="en-US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B2AEEE-0923-4AA8-90F2-D5F5EAB9FD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92696"/>
            <a:ext cx="8208911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A50F2D8C-7A07-4620-A150-F088CB548C60}"/>
              </a:ext>
            </a:extLst>
          </p:cNvPr>
          <p:cNvSpPr/>
          <p:nvPr/>
        </p:nvSpPr>
        <p:spPr>
          <a:xfrm rot="18866663">
            <a:off x="5175524" y="4895001"/>
            <a:ext cx="375018" cy="240308"/>
          </a:xfrm>
          <a:prstGeom prst="rightArrow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6DA9DB20-4FC9-4626-820D-2D44E984C28A}"/>
              </a:ext>
            </a:extLst>
          </p:cNvPr>
          <p:cNvSpPr/>
          <p:nvPr/>
        </p:nvSpPr>
        <p:spPr>
          <a:xfrm rot="3197282">
            <a:off x="5166859" y="2194066"/>
            <a:ext cx="375018" cy="240308"/>
          </a:xfrm>
          <a:prstGeom prst="rightArrow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F631E5F-BBAA-45DA-9891-D3446E21F6E9}"/>
              </a:ext>
            </a:extLst>
          </p:cNvPr>
          <p:cNvSpPr/>
          <p:nvPr/>
        </p:nvSpPr>
        <p:spPr>
          <a:xfrm>
            <a:off x="5180172" y="2336509"/>
            <a:ext cx="2196243" cy="2626948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32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/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/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116234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3717032"/>
            <a:ext cx="5778642" cy="1152128"/>
          </a:xfrm>
        </p:spPr>
        <p:txBody>
          <a:bodyPr/>
          <a:lstStyle/>
          <a:p>
            <a:pPr algn="ctr"/>
            <a:r>
              <a:rPr lang="nl-NL" sz="3200" dirty="0"/>
              <a:t>Begrotingswijziging 2022</a:t>
            </a:r>
            <a:endParaRPr lang="nl-NL" sz="3600" dirty="0"/>
          </a:p>
        </p:txBody>
      </p:sp>
      <p:pic>
        <p:nvPicPr>
          <p:cNvPr id="12" name="Picture 6" descr="C:\Users\erik02\AppData\Local\Microsoft\Windows\Temporary Internet Files\Content.Outlook\NERZ9FQA\Zijla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erik02\AppData\Local\Microsoft\Windows\Temporary Internet Files\Content.Outlook\NERZ9FQA\Jaarverslag-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30074F1-034B-4EDA-9C2E-993EB04FBCFB}"/>
              </a:ext>
            </a:extLst>
          </p:cNvPr>
          <p:cNvSpPr txBox="1"/>
          <p:nvPr/>
        </p:nvSpPr>
        <p:spPr>
          <a:xfrm>
            <a:off x="5148064" y="520255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Raadsinformatieavond</a:t>
            </a:r>
          </a:p>
          <a:p>
            <a:r>
              <a:rPr lang="nl-NL" sz="1600" i="1" dirty="0"/>
              <a:t>6 oktober 2021</a:t>
            </a:r>
          </a:p>
        </p:txBody>
      </p:sp>
    </p:spTree>
    <p:extLst>
      <p:ext uri="{BB962C8B-B14F-4D97-AF65-F5344CB8AC3E}">
        <p14:creationId xmlns:p14="http://schemas.microsoft.com/office/powerpoint/2010/main" val="147660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8C296-E585-4B92-85B9-1F4103D2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54B26F-D4F5-4439-A26C-BE9246AB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519864" cy="4114800"/>
          </a:xfrm>
        </p:spPr>
        <p:txBody>
          <a:bodyPr/>
          <a:lstStyle/>
          <a:p>
            <a:r>
              <a:rPr lang="nl-NL" sz="2800" dirty="0"/>
              <a:t>14 oktober: AB stelt </a:t>
            </a:r>
            <a:r>
              <a:rPr lang="nl-NL" sz="2800" dirty="0" err="1"/>
              <a:t>bestuursrapportage</a:t>
            </a:r>
            <a:r>
              <a:rPr lang="nl-NL" sz="2800" dirty="0"/>
              <a:t> 2021 vast</a:t>
            </a:r>
          </a:p>
          <a:p>
            <a:pPr lvl="1"/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13 september: platformbijeenkomst</a:t>
            </a:r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r>
              <a:rPr lang="nl-NL" sz="2800" dirty="0"/>
              <a:t>16 december: AB stelt begrotingswijziging en tarieven 2022 vast</a:t>
            </a:r>
          </a:p>
          <a:p>
            <a:pPr lvl="1"/>
            <a:r>
              <a:rPr lang="nl-NL" sz="2400" dirty="0"/>
              <a:t>18 november: platformbijeenkomst</a:t>
            </a:r>
          </a:p>
        </p:txBody>
      </p:sp>
    </p:spTree>
    <p:extLst>
      <p:ext uri="{BB962C8B-B14F-4D97-AF65-F5344CB8AC3E}">
        <p14:creationId xmlns:p14="http://schemas.microsoft.com/office/powerpoint/2010/main" val="309885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/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/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/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496038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/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/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/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184334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Ter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032448"/>
          </a:xfrm>
        </p:spPr>
        <p:txBody>
          <a:bodyPr/>
          <a:lstStyle/>
          <a:p>
            <a:r>
              <a:rPr lang="nl-NL" sz="2400" dirty="0"/>
              <a:t>Volgende platformbijeenkomst: 18 november</a:t>
            </a:r>
          </a:p>
          <a:p>
            <a:endParaRPr lang="nl-NL" sz="1000" dirty="0"/>
          </a:p>
          <a:p>
            <a:endParaRPr lang="nl-NL" sz="1000" dirty="0"/>
          </a:p>
          <a:p>
            <a:r>
              <a:rPr lang="nl-NL" sz="2400" dirty="0"/>
              <a:t>Agenda:</a:t>
            </a:r>
          </a:p>
          <a:p>
            <a:pPr lvl="1"/>
            <a:r>
              <a:rPr lang="nl-NL" sz="2000" dirty="0"/>
              <a:t>Onderwerpen AB-agenda van 16 december</a:t>
            </a:r>
          </a:p>
          <a:p>
            <a:pPr lvl="1"/>
            <a:r>
              <a:rPr lang="nl-NL" sz="2000" dirty="0"/>
              <a:t>Presentatie Koers: </a:t>
            </a:r>
            <a:r>
              <a:rPr lang="nl-NL" sz="2000" dirty="0" err="1"/>
              <a:t>houtskoolschets</a:t>
            </a:r>
            <a:endParaRPr lang="nl-NL" sz="2000" dirty="0"/>
          </a:p>
          <a:p>
            <a:pPr lvl="1"/>
            <a:r>
              <a:rPr lang="nl-NL" sz="2000" dirty="0"/>
              <a:t>Toelichting initiatief </a:t>
            </a:r>
            <a:r>
              <a:rPr lang="nl-NL" sz="2000" dirty="0" err="1"/>
              <a:t>CirTex</a:t>
            </a:r>
            <a:endParaRPr lang="nl-NL" sz="2000" dirty="0"/>
          </a:p>
          <a:p>
            <a:pPr marL="0" indent="0">
              <a:buNone/>
            </a:pPr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4016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140968"/>
            <a:ext cx="6192688" cy="1584176"/>
          </a:xfrm>
        </p:spPr>
        <p:txBody>
          <a:bodyPr/>
          <a:lstStyle/>
          <a:p>
            <a:pPr algn="ctr"/>
            <a:r>
              <a:rPr lang="nl-NL" dirty="0"/>
              <a:t>Einde</a:t>
            </a:r>
            <a:br>
              <a:rPr lang="nl-NL" dirty="0"/>
            </a:br>
            <a:br>
              <a:rPr lang="nl-NL" sz="3200" dirty="0"/>
            </a:br>
            <a:r>
              <a:rPr lang="nl-NL" sz="2400" dirty="0"/>
              <a:t> Bedankt voor uw aandacht</a:t>
            </a:r>
            <a:br>
              <a:rPr lang="nl-NL" sz="3600" b="0" dirty="0"/>
            </a:br>
            <a:endParaRPr lang="nl-NL" sz="1800" b="0" dirty="0"/>
          </a:p>
        </p:txBody>
      </p:sp>
      <p:pic>
        <p:nvPicPr>
          <p:cNvPr id="12" name="Picture 6" descr="C:\Users\erik02\AppData\Local\Microsoft\Windows\Temporary Internet Files\Content.Outlook\NERZ9FQA\Zijla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1999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erik02\AppData\Local\Microsoft\Windows\Temporary Internet Files\Content.Outlook\NERZ9FQA\Jaarverslag-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30074F1-034B-4EDA-9C2E-993EB04FBCFB}"/>
              </a:ext>
            </a:extLst>
          </p:cNvPr>
          <p:cNvSpPr txBox="1"/>
          <p:nvPr/>
        </p:nvSpPr>
        <p:spPr>
          <a:xfrm>
            <a:off x="5345832" y="53732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Raadsinformatieavond</a:t>
            </a:r>
          </a:p>
          <a:p>
            <a:r>
              <a:rPr lang="nl-NL" sz="2000" i="1" dirty="0"/>
              <a:t>6 oktober 2022 </a:t>
            </a:r>
          </a:p>
        </p:txBody>
      </p:sp>
    </p:spTree>
    <p:extLst>
      <p:ext uri="{BB962C8B-B14F-4D97-AF65-F5344CB8AC3E}">
        <p14:creationId xmlns:p14="http://schemas.microsoft.com/office/powerpoint/2010/main" val="2150027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9E526-A112-4DAF-80E7-3046FAFA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772816"/>
            <a:ext cx="7620000" cy="1066800"/>
          </a:xfrm>
        </p:spPr>
        <p:txBody>
          <a:bodyPr/>
          <a:lstStyle/>
          <a:p>
            <a:r>
              <a:rPr lang="nl-NL" dirty="0"/>
              <a:t>Bijlagen</a:t>
            </a:r>
          </a:p>
        </p:txBody>
      </p:sp>
    </p:spTree>
    <p:extLst>
      <p:ext uri="{BB962C8B-B14F-4D97-AF65-F5344CB8AC3E}">
        <p14:creationId xmlns:p14="http://schemas.microsoft.com/office/powerpoint/2010/main" val="3033876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>
            <a:extLst>
              <a:ext uri="{FF2B5EF4-FFF2-40B4-BE49-F238E27FC236}">
                <a16:creationId xmlns:a16="http://schemas.microsoft.com/office/drawing/2014/main" id="{F9B162FF-C2F1-4BBC-B1F7-48DA494D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/>
          <a:p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verdere daling restafval verwacht ondanks corona invloed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946DFB-0944-4EB3-ACCB-481B8A216850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912" y="1295400"/>
            <a:ext cx="642937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E15DA-29F1-4EF4-8C9F-4BD11F1A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127162"/>
            <a:ext cx="7620000" cy="41148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  <a:p>
            <a:r>
              <a:rPr lang="nl-NL" dirty="0"/>
              <a:t>Stijging 5% t.o.v. 2021</a:t>
            </a:r>
          </a:p>
          <a:p>
            <a:r>
              <a:rPr lang="nl-NL" dirty="0"/>
              <a:t>Te verwerken in basistarief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B2E1858-BBD4-42F0-BAE1-D0DF27375545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84B728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4B7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3200" dirty="0"/>
              <a:t>Tarieven afvalstoffenheffing primaire begroting 2022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C60E1E-CC59-4986-8763-4C94E242FD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5798" y="1326561"/>
            <a:ext cx="57750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0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FC81A-DD17-4595-86C1-F96659FC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375848" cy="1066800"/>
          </a:xfrm>
        </p:spPr>
        <p:txBody>
          <a:bodyPr/>
          <a:lstStyle/>
          <a:p>
            <a:r>
              <a:rPr lang="nl-NL" sz="3600" dirty="0"/>
              <a:t>Verwachte financiële resultaten 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6D256-88E9-46F2-8A46-82660700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Basispakket 0 (toevoeging € 1 mln. aan weerstand)</a:t>
            </a:r>
          </a:p>
          <a:p>
            <a:r>
              <a:rPr lang="nl-NL" sz="2400" dirty="0"/>
              <a:t>Pluspakket -350k</a:t>
            </a:r>
          </a:p>
          <a:p>
            <a:pPr lvl="1"/>
            <a:r>
              <a:rPr lang="nl-NL" sz="2000" dirty="0"/>
              <a:t>ORT afrekening 2014-2020</a:t>
            </a:r>
          </a:p>
          <a:p>
            <a:pPr lvl="1"/>
            <a:r>
              <a:rPr lang="nl-NL" sz="2000" dirty="0"/>
              <a:t>Tekort dekken binnen GR Avri</a:t>
            </a:r>
          </a:p>
          <a:p>
            <a:r>
              <a:rPr lang="nl-NL" sz="2400" dirty="0"/>
              <a:t>Bedrijfsafval +184k</a:t>
            </a:r>
          </a:p>
          <a:p>
            <a:r>
              <a:rPr lang="nl-NL" sz="2400" dirty="0"/>
              <a:t>Algemene baten en lasten +76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01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5201E3-B986-422C-BA74-806E432B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/>
          <a:p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Financieel; verdere daling risico’s en opbouw financiële weerstand</a:t>
            </a:r>
            <a:b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1D9EF5B-91E0-4245-874B-41EFBA5FFA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26" y="1340768"/>
            <a:ext cx="7620000" cy="346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35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/>
              <a:t>Begrotingswijziging 2022</a:t>
            </a:r>
          </a:p>
          <a:p>
            <a:endParaRPr lang="nl-NL" sz="1000" dirty="0"/>
          </a:p>
          <a:p>
            <a:r>
              <a:rPr lang="nl-NL" sz="2400" dirty="0"/>
              <a:t>Vervolg</a:t>
            </a:r>
          </a:p>
          <a:p>
            <a:endParaRPr lang="nl-NL" sz="1000" dirty="0"/>
          </a:p>
          <a:p>
            <a:r>
              <a:rPr lang="nl-NL" sz="2400" dirty="0"/>
              <a:t>Vragen / opmerkingen</a:t>
            </a:r>
          </a:p>
          <a:p>
            <a:endParaRPr lang="nl-NL" sz="1000" dirty="0"/>
          </a:p>
          <a:p>
            <a:r>
              <a:rPr lang="nl-NL" sz="2400" dirty="0"/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101547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Bestuursrapportage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2021</a:t>
            </a:r>
          </a:p>
          <a:p>
            <a:pPr lvl="1"/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241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  <a:noFill/>
        </p:spPr>
        <p:txBody>
          <a:bodyPr/>
          <a:lstStyle/>
          <a:p>
            <a:r>
              <a:rPr lang="nl-NL" sz="2400" dirty="0"/>
              <a:t>juli 2021: Begroting 2022 vastgesteld door AB</a:t>
            </a:r>
          </a:p>
          <a:p>
            <a:endParaRPr lang="nl-NL" sz="2400" dirty="0"/>
          </a:p>
          <a:p>
            <a:r>
              <a:rPr lang="nl-NL" sz="2400" dirty="0"/>
              <a:t>Oktober 2021: Toelichting begrotingswijziging(en) en verzenden stukken voor AB-vergadering van december</a:t>
            </a:r>
          </a:p>
          <a:p>
            <a:pPr lvl="1"/>
            <a:r>
              <a:rPr lang="nl-NL" sz="2000" dirty="0"/>
              <a:t>Extra raadsinformatiebijeenkomst</a:t>
            </a:r>
          </a:p>
          <a:p>
            <a:endParaRPr lang="nl-NL" sz="2400" dirty="0"/>
          </a:p>
          <a:p>
            <a:r>
              <a:rPr lang="nl-NL" sz="2400" dirty="0"/>
              <a:t>December 2021: Tarieven </a:t>
            </a:r>
            <a:r>
              <a:rPr lang="nl-NL" sz="2400" dirty="0" err="1"/>
              <a:t>AfvalStoffenHeffing</a:t>
            </a:r>
            <a:r>
              <a:rPr lang="nl-NL" sz="2400" dirty="0"/>
              <a:t> (ASH) vastgesteld o.b.v. begroting 2022</a:t>
            </a:r>
          </a:p>
          <a:p>
            <a:pPr lvl="1"/>
            <a:r>
              <a:rPr lang="nl-NL" sz="2000" dirty="0"/>
              <a:t>Aanpassing in hoogte ASH nodig </a:t>
            </a:r>
            <a:r>
              <a:rPr lang="nl-NL" sz="2000" dirty="0" err="1"/>
              <a:t>a.g.v.</a:t>
            </a:r>
            <a:r>
              <a:rPr lang="nl-NL" sz="2000" dirty="0"/>
              <a:t> begrotingswijziging?</a:t>
            </a:r>
          </a:p>
          <a:p>
            <a:pPr lvl="1"/>
            <a:r>
              <a:rPr lang="nl-NL" sz="2000" dirty="0"/>
              <a:t>Vaststellen van de verhouding vast/variabel deel van de ASH.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1043608" y="1916832"/>
            <a:ext cx="0" cy="2088232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Toelichting Begrotingswijziging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1043608" y="1916832"/>
            <a:ext cx="0" cy="2088232"/>
            <a:chOff x="1043608" y="1916832"/>
            <a:chExt cx="0" cy="2088232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1043608" y="1916832"/>
              <a:ext cx="0" cy="57606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met pijl 9"/>
            <p:cNvCxnSpPr/>
            <p:nvPr/>
          </p:nvCxnSpPr>
          <p:spPr>
            <a:xfrm>
              <a:off x="1043608" y="3429000"/>
              <a:ext cx="0" cy="576064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2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81B0C-6646-4222-BDF1-685C8FD8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31832" cy="1066800"/>
          </a:xfrm>
        </p:spPr>
        <p:txBody>
          <a:bodyPr/>
          <a:lstStyle/>
          <a:p>
            <a:r>
              <a:rPr lang="nl-NL" sz="3600" dirty="0"/>
              <a:t>Toelichting Begrotingswijziging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E8B2E-933F-40C3-A0C4-CBAEA23F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95400"/>
            <a:ext cx="7453064" cy="4114800"/>
          </a:xfrm>
        </p:spPr>
        <p:txBody>
          <a:bodyPr/>
          <a:lstStyle/>
          <a:p>
            <a:r>
              <a:rPr lang="nl-NL" sz="2400" dirty="0"/>
              <a:t>Tijdig informeren over actuele ontwikkelingen op de begroting</a:t>
            </a:r>
          </a:p>
          <a:p>
            <a:r>
              <a:rPr lang="nl-NL" sz="2400" dirty="0"/>
              <a:t>Bijstellen tarieven afvalstoffenheffing?</a:t>
            </a:r>
          </a:p>
          <a:p>
            <a:r>
              <a:rPr lang="nl-NL" sz="2400" dirty="0"/>
              <a:t>Begrotingswijziging kent geen zienswijze procedure</a:t>
            </a:r>
          </a:p>
        </p:txBody>
      </p:sp>
    </p:spTree>
    <p:extLst>
      <p:ext uri="{BB962C8B-B14F-4D97-AF65-F5344CB8AC3E}">
        <p14:creationId xmlns:p14="http://schemas.microsoft.com/office/powerpoint/2010/main" val="338544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Bestuursrapportage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2021</a:t>
            </a:r>
          </a:p>
          <a:p>
            <a:pPr lvl="1"/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174717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56320"/>
          </a:xfrm>
        </p:spPr>
        <p:txBody>
          <a:bodyPr/>
          <a:lstStyle/>
          <a:p>
            <a:r>
              <a:rPr lang="nl-NL" sz="3600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464496"/>
          </a:xfrm>
        </p:spPr>
        <p:txBody>
          <a:bodyPr/>
          <a:lstStyle/>
          <a:p>
            <a:r>
              <a:rPr lang="nl-NL" sz="2400" dirty="0"/>
              <a:t>Welkom</a:t>
            </a:r>
          </a:p>
          <a:p>
            <a:endParaRPr lang="nl-NL" sz="1000" dirty="0"/>
          </a:p>
          <a:p>
            <a:r>
              <a:rPr lang="nl-NL" sz="2400" dirty="0"/>
              <a:t>Toelichting begrotingswijziging 2022</a:t>
            </a:r>
          </a:p>
          <a:p>
            <a:pPr lvl="1"/>
            <a:r>
              <a:rPr lang="nl-NL" sz="2000" dirty="0"/>
              <a:t>Wel of geen begrotingswijziging?</a:t>
            </a:r>
          </a:p>
          <a:p>
            <a:pPr lvl="1"/>
            <a:r>
              <a:rPr lang="nl-NL" sz="2000" dirty="0" err="1"/>
              <a:t>Bestuursrapportage</a:t>
            </a:r>
            <a:r>
              <a:rPr lang="nl-NL" sz="2000" dirty="0"/>
              <a:t> 2021</a:t>
            </a:r>
          </a:p>
          <a:p>
            <a:pPr lvl="1"/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Begrotingswijziging 2022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Vervolg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Vragen / opmerkingen</a:t>
            </a:r>
          </a:p>
          <a:p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bg1">
                    <a:lumMod val="75000"/>
                  </a:schemeClr>
                </a:solidFill>
              </a:rPr>
              <a:t>Sluiting</a:t>
            </a:r>
          </a:p>
        </p:txBody>
      </p:sp>
    </p:spTree>
    <p:extLst>
      <p:ext uri="{BB962C8B-B14F-4D97-AF65-F5344CB8AC3E}">
        <p14:creationId xmlns:p14="http://schemas.microsoft.com/office/powerpoint/2010/main" val="189641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05BB-91BA-48C8-BE00-E6182FAFF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153400" cy="2231504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Bestuursrapportage</a:t>
            </a:r>
            <a:r>
              <a:rPr lang="nl-NL" dirty="0"/>
              <a:t> 2021</a:t>
            </a:r>
            <a:br>
              <a:rPr lang="nl-NL" dirty="0"/>
            </a:br>
            <a:br>
              <a:rPr lang="nl-NL" dirty="0"/>
            </a:br>
            <a:r>
              <a:rPr lang="nl-NL" sz="2700" b="0" dirty="0">
                <a:solidFill>
                  <a:srgbClr val="C4CCD0"/>
                </a:solidFill>
              </a:rPr>
              <a:t>(Platformbijeenkomst 13 september </a:t>
            </a:r>
            <a:r>
              <a:rPr lang="nl-NL" sz="2700" b="0" dirty="0" err="1">
                <a:solidFill>
                  <a:srgbClr val="C4CCD0"/>
                </a:solidFill>
              </a:rPr>
              <a:t>j.l</a:t>
            </a:r>
            <a:r>
              <a:rPr lang="nl-NL" sz="2700" b="0" dirty="0">
                <a:solidFill>
                  <a:srgbClr val="C4CCD0"/>
                </a:solidFill>
              </a:rPr>
              <a:t>.)</a:t>
            </a:r>
            <a:br>
              <a:rPr lang="nl-NL" sz="4000" b="0" dirty="0">
                <a:solidFill>
                  <a:srgbClr val="C4CCD0"/>
                </a:solidFill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746943"/>
      </p:ext>
    </p:extLst>
  </p:cSld>
  <p:clrMapOvr>
    <a:masterClrMapping/>
  </p:clrMapOvr>
</p:sld>
</file>

<file path=ppt/theme/theme1.xml><?xml version="1.0" encoding="utf-8"?>
<a:theme xmlns:a="http://schemas.openxmlformats.org/drawingml/2006/main" name="Avri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Avri presentatie</Template>
  <TotalTime>676</TotalTime>
  <Words>854</Words>
  <Application>Microsoft Office PowerPoint</Application>
  <PresentationFormat>Diavoorstelling (4:3)</PresentationFormat>
  <Paragraphs>291</Paragraphs>
  <Slides>29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Calibri</vt:lpstr>
      <vt:lpstr>Avri presentatie</vt:lpstr>
      <vt:lpstr>Welkom bij de digitale raadsinformatie- bijeenkomst Avri </vt:lpstr>
      <vt:lpstr>Begrotingswijziging 2022</vt:lpstr>
      <vt:lpstr>Inhoud</vt:lpstr>
      <vt:lpstr>Inhoud</vt:lpstr>
      <vt:lpstr>Toelichting Begrotingswijziging</vt:lpstr>
      <vt:lpstr>Toelichting Begrotingswijziging</vt:lpstr>
      <vt:lpstr>Inhoud</vt:lpstr>
      <vt:lpstr>Inhoud</vt:lpstr>
      <vt:lpstr>Bestuursrapportage 2021  (Platformbijeenkomst 13 september j.l.) </vt:lpstr>
      <vt:lpstr>Bestuursrapportage 2021</vt:lpstr>
      <vt:lpstr>Financiële weerstand Basispakket</vt:lpstr>
      <vt:lpstr>Inhoud</vt:lpstr>
      <vt:lpstr>Inhoud</vt:lpstr>
      <vt:lpstr>Begrotingswijziging 2022 </vt:lpstr>
      <vt:lpstr>Vertrekpunt; primaire begroting 2022  (vastgesteld Algemeen Bestuur juli 2021)</vt:lpstr>
      <vt:lpstr>Bijstellingen begrotingswijziging</vt:lpstr>
      <vt:lpstr>Tarieven na wijziging</vt:lpstr>
      <vt:lpstr>Financiële weerstand Basispakket</vt:lpstr>
      <vt:lpstr>Inhoud</vt:lpstr>
      <vt:lpstr>Vervolg</vt:lpstr>
      <vt:lpstr>Inhoud</vt:lpstr>
      <vt:lpstr>Inhoud</vt:lpstr>
      <vt:lpstr>Ter informatie</vt:lpstr>
      <vt:lpstr>Einde   Bedankt voor uw aandacht </vt:lpstr>
      <vt:lpstr>Bijlagen</vt:lpstr>
      <vt:lpstr>verdere daling restafval verwacht ondanks corona invloed</vt:lpstr>
      <vt:lpstr>PowerPoint-presentatie</vt:lpstr>
      <vt:lpstr>Verwachte financiële resultaten 2021</vt:lpstr>
      <vt:lpstr>Financieel; verdere daling risico’s en opbouw financiële weerstand </vt:lpstr>
    </vt:vector>
  </TitlesOfParts>
  <Company>Regiorivierenland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verdere daling restafval verwacht ondanks corona invloed</dc:title>
  <dc:creator>Arie Bok</dc:creator>
  <cp:lastModifiedBy>Walter Brouwer</cp:lastModifiedBy>
  <cp:revision>27</cp:revision>
  <dcterms:created xsi:type="dcterms:W3CDTF">2021-08-13T14:10:19Z</dcterms:created>
  <dcterms:modified xsi:type="dcterms:W3CDTF">2021-10-06T15:53:02Z</dcterms:modified>
</cp:coreProperties>
</file>