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50"/>
  </p:notesMasterIdLst>
  <p:sldIdLst>
    <p:sldId id="256" r:id="rId5"/>
    <p:sldId id="2076137837" r:id="rId6"/>
    <p:sldId id="2076138104" r:id="rId7"/>
    <p:sldId id="2076138199" r:id="rId8"/>
    <p:sldId id="2076138370" r:id="rId9"/>
    <p:sldId id="2076138367" r:id="rId10"/>
    <p:sldId id="2076138372" r:id="rId11"/>
    <p:sldId id="2076138355" r:id="rId12"/>
    <p:sldId id="2076138352" r:id="rId13"/>
    <p:sldId id="2076138373" r:id="rId14"/>
    <p:sldId id="2076138374" r:id="rId15"/>
    <p:sldId id="2076138375" r:id="rId16"/>
    <p:sldId id="2076138377" r:id="rId17"/>
    <p:sldId id="2076138376" r:id="rId18"/>
    <p:sldId id="2076138356" r:id="rId19"/>
    <p:sldId id="2076138023" r:id="rId20"/>
    <p:sldId id="2076138026" r:id="rId21"/>
    <p:sldId id="2076138027" r:id="rId22"/>
    <p:sldId id="2076138025" r:id="rId23"/>
    <p:sldId id="283" r:id="rId24"/>
    <p:sldId id="2076138035" r:id="rId25"/>
    <p:sldId id="2076138036" r:id="rId26"/>
    <p:sldId id="2076138332" r:id="rId27"/>
    <p:sldId id="2076138317" r:id="rId28"/>
    <p:sldId id="2076138354" r:id="rId29"/>
    <p:sldId id="2076138358" r:id="rId30"/>
    <p:sldId id="2076138359" r:id="rId31"/>
    <p:sldId id="2076138360" r:id="rId32"/>
    <p:sldId id="2076138361" r:id="rId33"/>
    <p:sldId id="2076138362" r:id="rId34"/>
    <p:sldId id="2076138363" r:id="rId35"/>
    <p:sldId id="2076138364" r:id="rId36"/>
    <p:sldId id="2076138365" r:id="rId37"/>
    <p:sldId id="2076138366" r:id="rId38"/>
    <p:sldId id="2076138379" r:id="rId39"/>
    <p:sldId id="2076138378" r:id="rId40"/>
    <p:sldId id="2076138381" r:id="rId41"/>
    <p:sldId id="2076138380" r:id="rId42"/>
    <p:sldId id="2076138347" r:id="rId43"/>
    <p:sldId id="2076138357" r:id="rId44"/>
    <p:sldId id="2076138099" r:id="rId45"/>
    <p:sldId id="2076137998" r:id="rId46"/>
    <p:sldId id="2076138044" r:id="rId47"/>
    <p:sldId id="2076138371" r:id="rId48"/>
    <p:sldId id="2076138070" r:id="rId49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C50407-8C9F-00BF-9E2E-0BEF6BAF1A27}" name="Christine Waasdorp" initials="CW" userId="S::waasdorp@avri.nl::babfc421-d20e-4099-bca6-ddc080f97300" providerId="AD"/>
  <p188:author id="{8184A147-E9B6-D1EE-F79D-DCC87CC41231}" name="Connie Mars" initials="CM" userId="S::mars@avri.nl::00793717-2b06-4f4d-b4c7-c214d961a811" providerId="AD"/>
  <p188:author id="{C8CEAA6B-8990-5820-19ED-74AF5D7DDE84}" name="Muhammed Özay" initials="MÖ" userId="S::ozay@avri.nl::0f98ffe2-9334-413b-b380-a71424bb0ae1" providerId="AD"/>
  <p188:author id="{75E4716E-80D0-B928-5B4C-81B5F00E9F42}" name="Simon de Koning" initials="SK" userId="S::dekoning@avri.nl::add2b202-ca25-402e-8e83-e1ca1be31f4d" providerId="AD"/>
  <p188:author id="{CD231879-CDD2-4EC5-67E9-69DCE87A8CF5}" name="Arie Bok" initials="AB" userId="S::bok@avri.nl::1fed3081-1385-4d3f-ad1f-4c22c22261d9" providerId="AD"/>
  <p188:author id="{0319E57A-49B6-47D5-0E16-9CA64704DDEA}" name="Pascalle Thomassen" initials="PT" userId="S::thomassen@avri.nl::eab23ac7-f05e-4fba-be7c-f8ec53d0f968" providerId="AD"/>
  <p188:author id="{6EF2747E-AE57-0E57-D801-D13514EB8AF2}" name="Ivo Bouwens" initials="IB" userId="S::bouwens@avri.nl::28b6f638-64d6-482a-8240-312078c8a3b7" providerId="AD"/>
  <p188:author id="{C8214DAE-D0EA-FA25-49E9-57202CB0410B}" name="Arie Bok" initials="" userId="S::Bok@avri.nl::1fed3081-1385-4d3f-ad1f-4c22c22261d9" providerId="AD"/>
  <p188:author id="{F24EA4B6-D46E-0468-CFAE-618268DB0D45}" name="Marieke Verhoeff" initials="MV" userId="3b9539aa9491195a" providerId="Windows Live"/>
  <p188:author id="{0405CDCE-F546-D7BC-F563-EEAF94BC3461}" name="Nadine Schalk" initials="NS" userId="S::schalk@avri.nl::dda357e6-2ab7-41bf-a6d2-04fe1fa16ebb" providerId="AD"/>
  <p188:author id="{734FDBEB-0C01-4830-04C2-144CAF48638F}" name="Berry Link" initials="BL" userId="S::link@avri.nl::e56ce0b3-3502-4d20-b2c1-a2d73b049b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81A"/>
    <a:srgbClr val="F07D00"/>
    <a:srgbClr val="000000"/>
    <a:srgbClr val="D9D9D9"/>
    <a:srgbClr val="054B1F"/>
    <a:srgbClr val="831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76E7B-21FE-4D7E-9F66-E6CF95B4247C}" v="5" dt="2026-01-12T12:26:33.833"/>
    <p1510:client id="{8A9F8869-0F38-4F94-A829-3F1DC50C1DF2}" v="1" dt="2026-01-12T09:13:52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de Koning" userId="add2b202-ca25-402e-8e83-e1ca1be31f4d" providerId="ADAL" clId="{589C7E0A-BFDE-419A-B2E9-30EDC3D7B1FA}"/>
    <pc:docChg chg="sldOrd">
      <pc:chgData name="Simon de Koning" userId="add2b202-ca25-402e-8e83-e1ca1be31f4d" providerId="ADAL" clId="{589C7E0A-BFDE-419A-B2E9-30EDC3D7B1FA}" dt="2026-01-08T13:49:50.559" v="1"/>
      <pc:docMkLst>
        <pc:docMk/>
      </pc:docMkLst>
      <pc:sldChg chg="ord">
        <pc:chgData name="Simon de Koning" userId="add2b202-ca25-402e-8e83-e1ca1be31f4d" providerId="ADAL" clId="{589C7E0A-BFDE-419A-B2E9-30EDC3D7B1FA}" dt="2026-01-08T13:49:50.559" v="1"/>
        <pc:sldMkLst>
          <pc:docMk/>
          <pc:sldMk cId="141215698" sldId="2076138354"/>
        </pc:sldMkLst>
      </pc:sldChg>
    </pc:docChg>
  </pc:docChgLst>
  <pc:docChgLst>
    <pc:chgData name="Nadine Schalk" userId="dda357e6-2ab7-41bf-a6d2-04fe1fa16ebb" providerId="ADAL" clId="{898A3532-3D58-441E-BE27-2EEAD093B52B}"/>
    <pc:docChg chg="undo redo custSel addSld delSld modSld sldOrd">
      <pc:chgData name="Nadine Schalk" userId="dda357e6-2ab7-41bf-a6d2-04fe1fa16ebb" providerId="ADAL" clId="{898A3532-3D58-441E-BE27-2EEAD093B52B}" dt="2026-01-12T11:31:03.696" v="188" actId="20577"/>
      <pc:docMkLst>
        <pc:docMk/>
      </pc:docMkLst>
      <pc:sldChg chg="add del">
        <pc:chgData name="Nadine Schalk" userId="dda357e6-2ab7-41bf-a6d2-04fe1fa16ebb" providerId="ADAL" clId="{898A3532-3D58-441E-BE27-2EEAD093B52B}" dt="2026-01-12T09:59:39.263" v="12" actId="47"/>
        <pc:sldMkLst>
          <pc:docMk/>
          <pc:sldMk cId="3994377492" sldId="263"/>
        </pc:sldMkLst>
      </pc:sldChg>
      <pc:sldChg chg="delSp add del setBg delDesignElem">
        <pc:chgData name="Nadine Schalk" userId="dda357e6-2ab7-41bf-a6d2-04fe1fa16ebb" providerId="ADAL" clId="{898A3532-3D58-441E-BE27-2EEAD093B52B}" dt="2026-01-12T09:59:39.263" v="12" actId="47"/>
        <pc:sldMkLst>
          <pc:docMk/>
          <pc:sldMk cId="235158228" sldId="264"/>
        </pc:sldMkLst>
        <pc:spChg chg="del">
          <ac:chgData name="Nadine Schalk" userId="dda357e6-2ab7-41bf-a6d2-04fe1fa16ebb" providerId="ADAL" clId="{898A3532-3D58-441E-BE27-2EEAD093B52B}" dt="2026-01-12T09:13:52.317" v="1"/>
          <ac:spMkLst>
            <pc:docMk/>
            <pc:sldMk cId="235158228" sldId="264"/>
            <ac:spMk id="32" creationId="{A2679492-7988-4050-9056-542444452411}"/>
          </ac:spMkLst>
        </pc:spChg>
        <pc:spChg chg="del">
          <ac:chgData name="Nadine Schalk" userId="dda357e6-2ab7-41bf-a6d2-04fe1fa16ebb" providerId="ADAL" clId="{898A3532-3D58-441E-BE27-2EEAD093B52B}" dt="2026-01-12T09:13:52.317" v="1"/>
          <ac:spMkLst>
            <pc:docMk/>
            <pc:sldMk cId="235158228" sldId="264"/>
            <ac:spMk id="33" creationId="{B091B163-7D61-4891-ABCF-5C13D9C418D0}"/>
          </ac:spMkLst>
        </pc:spChg>
        <pc:cxnChg chg="del">
          <ac:chgData name="Nadine Schalk" userId="dda357e6-2ab7-41bf-a6d2-04fe1fa16ebb" providerId="ADAL" clId="{898A3532-3D58-441E-BE27-2EEAD093B52B}" dt="2026-01-12T09:13:52.317" v="1"/>
          <ac:cxnSpMkLst>
            <pc:docMk/>
            <pc:sldMk cId="235158228" sldId="264"/>
            <ac:cxnSpMk id="39" creationId="{C49DA8F6-BCC1-4447-B54C-57856834B94B}"/>
          </ac:cxnSpMkLst>
        </pc:cxnChg>
      </pc:sldChg>
      <pc:sldChg chg="add del">
        <pc:chgData name="Nadine Schalk" userId="dda357e6-2ab7-41bf-a6d2-04fe1fa16ebb" providerId="ADAL" clId="{898A3532-3D58-441E-BE27-2EEAD093B52B}" dt="2026-01-12T09:59:39.263" v="12" actId="47"/>
        <pc:sldMkLst>
          <pc:docMk/>
          <pc:sldMk cId="1130159679" sldId="268"/>
        </pc:sldMkLst>
      </pc:sldChg>
      <pc:sldChg chg="add del setBg">
        <pc:chgData name="Nadine Schalk" userId="dda357e6-2ab7-41bf-a6d2-04fe1fa16ebb" providerId="ADAL" clId="{898A3532-3D58-441E-BE27-2EEAD093B52B}" dt="2026-01-12T09:59:39.263" v="12" actId="47"/>
        <pc:sldMkLst>
          <pc:docMk/>
          <pc:sldMk cId="2425578373" sldId="274"/>
        </pc:sldMkLst>
      </pc:sldChg>
      <pc:sldChg chg="add del">
        <pc:chgData name="Nadine Schalk" userId="dda357e6-2ab7-41bf-a6d2-04fe1fa16ebb" providerId="ADAL" clId="{898A3532-3D58-441E-BE27-2EEAD093B52B}" dt="2026-01-12T09:59:39.263" v="12" actId="47"/>
        <pc:sldMkLst>
          <pc:docMk/>
          <pc:sldMk cId="3842858315" sldId="280"/>
        </pc:sldMkLst>
      </pc:sldChg>
      <pc:sldChg chg="modSp mod">
        <pc:chgData name="Nadine Schalk" userId="dda357e6-2ab7-41bf-a6d2-04fe1fa16ebb" providerId="ADAL" clId="{898A3532-3D58-441E-BE27-2EEAD093B52B}" dt="2026-01-12T11:23:52.272" v="161" actId="207"/>
        <pc:sldMkLst>
          <pc:docMk/>
          <pc:sldMk cId="3991278822" sldId="2076138025"/>
        </pc:sldMkLst>
        <pc:spChg chg="mod">
          <ac:chgData name="Nadine Schalk" userId="dda357e6-2ab7-41bf-a6d2-04fe1fa16ebb" providerId="ADAL" clId="{898A3532-3D58-441E-BE27-2EEAD093B52B}" dt="2026-01-12T11:23:10.774" v="150" actId="20577"/>
          <ac:spMkLst>
            <pc:docMk/>
            <pc:sldMk cId="3991278822" sldId="2076138025"/>
            <ac:spMk id="2" creationId="{5B1AEFE4-9854-31A9-DF25-218409902160}"/>
          </ac:spMkLst>
        </pc:spChg>
        <pc:graphicFrameChg chg="modGraphic">
          <ac:chgData name="Nadine Schalk" userId="dda357e6-2ab7-41bf-a6d2-04fe1fa16ebb" providerId="ADAL" clId="{898A3532-3D58-441E-BE27-2EEAD093B52B}" dt="2026-01-12T11:23:52.272" v="161" actId="207"/>
          <ac:graphicFrameMkLst>
            <pc:docMk/>
            <pc:sldMk cId="3991278822" sldId="2076138025"/>
            <ac:graphicFrameMk id="5" creationId="{F9408475-A45B-AB2C-33F5-96BC912B7062}"/>
          </ac:graphicFrameMkLst>
        </pc:graphicFrameChg>
      </pc:sldChg>
      <pc:sldChg chg="modSp mod">
        <pc:chgData name="Nadine Schalk" userId="dda357e6-2ab7-41bf-a6d2-04fe1fa16ebb" providerId="ADAL" clId="{898A3532-3D58-441E-BE27-2EEAD093B52B}" dt="2026-01-12T11:25:55.392" v="164" actId="115"/>
        <pc:sldMkLst>
          <pc:docMk/>
          <pc:sldMk cId="3875928107" sldId="2076138035"/>
        </pc:sldMkLst>
        <pc:graphicFrameChg chg="modGraphic">
          <ac:chgData name="Nadine Schalk" userId="dda357e6-2ab7-41bf-a6d2-04fe1fa16ebb" providerId="ADAL" clId="{898A3532-3D58-441E-BE27-2EEAD093B52B}" dt="2026-01-12T11:25:55.392" v="164" actId="115"/>
          <ac:graphicFrameMkLst>
            <pc:docMk/>
            <pc:sldMk cId="3875928107" sldId="2076138035"/>
            <ac:graphicFrameMk id="5" creationId="{1ED7B296-1CE6-69D7-C4A0-5B2E7F157CB1}"/>
          </ac:graphicFrameMkLst>
        </pc:graphicFrameChg>
      </pc:sldChg>
      <pc:sldChg chg="modSp mod">
        <pc:chgData name="Nadine Schalk" userId="dda357e6-2ab7-41bf-a6d2-04fe1fa16ebb" providerId="ADAL" clId="{898A3532-3D58-441E-BE27-2EEAD093B52B}" dt="2026-01-12T11:03:48.913" v="89" actId="20577"/>
        <pc:sldMkLst>
          <pc:docMk/>
          <pc:sldMk cId="4158695673" sldId="2076138199"/>
        </pc:sldMkLst>
        <pc:spChg chg="mod">
          <ac:chgData name="Nadine Schalk" userId="dda357e6-2ab7-41bf-a6d2-04fe1fa16ebb" providerId="ADAL" clId="{898A3532-3D58-441E-BE27-2EEAD093B52B}" dt="2026-01-12T11:03:48.913" v="89" actId="20577"/>
          <ac:spMkLst>
            <pc:docMk/>
            <pc:sldMk cId="4158695673" sldId="2076138199"/>
            <ac:spMk id="9" creationId="{F505F70C-B46C-94A0-B1DB-40EEC7520C80}"/>
          </ac:spMkLst>
        </pc:spChg>
      </pc:sldChg>
      <pc:sldChg chg="del">
        <pc:chgData name="Nadine Schalk" userId="dda357e6-2ab7-41bf-a6d2-04fe1fa16ebb" providerId="ADAL" clId="{898A3532-3D58-441E-BE27-2EEAD093B52B}" dt="2026-01-12T10:09:45.125" v="70" actId="2696"/>
        <pc:sldMkLst>
          <pc:docMk/>
          <pc:sldMk cId="4262945233" sldId="2076138305"/>
        </pc:sldMkLst>
      </pc:sldChg>
      <pc:sldChg chg="ord">
        <pc:chgData name="Nadine Schalk" userId="dda357e6-2ab7-41bf-a6d2-04fe1fa16ebb" providerId="ADAL" clId="{898A3532-3D58-441E-BE27-2EEAD093B52B}" dt="2026-01-12T10:03:54.446" v="68"/>
        <pc:sldMkLst>
          <pc:docMk/>
          <pc:sldMk cId="141215698" sldId="2076138354"/>
        </pc:sldMkLst>
      </pc:sldChg>
      <pc:sldChg chg="modSp del mod">
        <pc:chgData name="Nadine Schalk" userId="dda357e6-2ab7-41bf-a6d2-04fe1fa16ebb" providerId="ADAL" clId="{898A3532-3D58-441E-BE27-2EEAD093B52B}" dt="2026-01-12T11:03:20.602" v="77" actId="2696"/>
        <pc:sldMkLst>
          <pc:docMk/>
          <pc:sldMk cId="2603162103" sldId="2076138369"/>
        </pc:sldMkLst>
        <pc:spChg chg="mod">
          <ac:chgData name="Nadine Schalk" userId="dda357e6-2ab7-41bf-a6d2-04fe1fa16ebb" providerId="ADAL" clId="{898A3532-3D58-441E-BE27-2EEAD093B52B}" dt="2026-01-12T11:02:42.543" v="76" actId="6549"/>
          <ac:spMkLst>
            <pc:docMk/>
            <pc:sldMk cId="2603162103" sldId="2076138369"/>
            <ac:spMk id="3" creationId="{739577D8-2814-FB9A-38B5-D85402DB7126}"/>
          </ac:spMkLst>
        </pc:spChg>
      </pc:sldChg>
      <pc:sldChg chg="modSp mod ord">
        <pc:chgData name="Nadine Schalk" userId="dda357e6-2ab7-41bf-a6d2-04fe1fa16ebb" providerId="ADAL" clId="{898A3532-3D58-441E-BE27-2EEAD093B52B}" dt="2026-01-12T11:20:35.343" v="144" actId="113"/>
        <pc:sldMkLst>
          <pc:docMk/>
          <pc:sldMk cId="2511920816" sldId="2076138371"/>
        </pc:sldMkLst>
        <pc:spChg chg="mod">
          <ac:chgData name="Nadine Schalk" userId="dda357e6-2ab7-41bf-a6d2-04fe1fa16ebb" providerId="ADAL" clId="{898A3532-3D58-441E-BE27-2EEAD093B52B}" dt="2026-01-12T11:20:35.343" v="144" actId="113"/>
          <ac:spMkLst>
            <pc:docMk/>
            <pc:sldMk cId="2511920816" sldId="2076138371"/>
            <ac:spMk id="9" creationId="{B4045739-65E1-68D5-10C9-2DF2A2AAA95D}"/>
          </ac:spMkLst>
        </pc:spChg>
      </pc:sldChg>
      <pc:sldChg chg="modSp mod">
        <pc:chgData name="Nadine Schalk" userId="dda357e6-2ab7-41bf-a6d2-04fe1fa16ebb" providerId="ADAL" clId="{898A3532-3D58-441E-BE27-2EEAD093B52B}" dt="2026-01-12T11:05:10.816" v="91" actId="20577"/>
        <pc:sldMkLst>
          <pc:docMk/>
          <pc:sldMk cId="351567240" sldId="2076138373"/>
        </pc:sldMkLst>
        <pc:spChg chg="mod">
          <ac:chgData name="Nadine Schalk" userId="dda357e6-2ab7-41bf-a6d2-04fe1fa16ebb" providerId="ADAL" clId="{898A3532-3D58-441E-BE27-2EEAD093B52B}" dt="2026-01-12T11:04:36.255" v="90" actId="20577"/>
          <ac:spMkLst>
            <pc:docMk/>
            <pc:sldMk cId="351567240" sldId="2076138373"/>
            <ac:spMk id="2" creationId="{3759D5B1-8DAF-4CFA-4F87-24B11B4BC621}"/>
          </ac:spMkLst>
        </pc:spChg>
        <pc:spChg chg="mod">
          <ac:chgData name="Nadine Schalk" userId="dda357e6-2ab7-41bf-a6d2-04fe1fa16ebb" providerId="ADAL" clId="{898A3532-3D58-441E-BE27-2EEAD093B52B}" dt="2026-01-12T11:05:10.816" v="91" actId="20577"/>
          <ac:spMkLst>
            <pc:docMk/>
            <pc:sldMk cId="351567240" sldId="2076138373"/>
            <ac:spMk id="3" creationId="{D9D9940E-9F71-2600-C915-D98FC4AF5202}"/>
          </ac:spMkLst>
        </pc:spChg>
      </pc:sldChg>
      <pc:sldChg chg="modSp mod">
        <pc:chgData name="Nadine Schalk" userId="dda357e6-2ab7-41bf-a6d2-04fe1fa16ebb" providerId="ADAL" clId="{898A3532-3D58-441E-BE27-2EEAD093B52B}" dt="2026-01-12T11:21:41.687" v="147" actId="2710"/>
        <pc:sldMkLst>
          <pc:docMk/>
          <pc:sldMk cId="3561631092" sldId="2076138375"/>
        </pc:sldMkLst>
        <pc:spChg chg="mod">
          <ac:chgData name="Nadine Schalk" userId="dda357e6-2ab7-41bf-a6d2-04fe1fa16ebb" providerId="ADAL" clId="{898A3532-3D58-441E-BE27-2EEAD093B52B}" dt="2026-01-12T11:20:58.080" v="145" actId="5793"/>
          <ac:spMkLst>
            <pc:docMk/>
            <pc:sldMk cId="3561631092" sldId="2076138375"/>
            <ac:spMk id="3" creationId="{24B1F3C8-5417-A5CC-D21B-F71945D4A7BB}"/>
          </ac:spMkLst>
        </pc:spChg>
        <pc:spChg chg="mod">
          <ac:chgData name="Nadine Schalk" userId="dda357e6-2ab7-41bf-a6d2-04fe1fa16ebb" providerId="ADAL" clId="{898A3532-3D58-441E-BE27-2EEAD093B52B}" dt="2026-01-12T11:21:41.687" v="147" actId="2710"/>
          <ac:spMkLst>
            <pc:docMk/>
            <pc:sldMk cId="3561631092" sldId="2076138375"/>
            <ac:spMk id="4" creationId="{C42A27A3-1EB9-A6EC-1739-F1893882389E}"/>
          </ac:spMkLst>
        </pc:spChg>
      </pc:sldChg>
      <pc:sldChg chg="modSp mod">
        <pc:chgData name="Nadine Schalk" userId="dda357e6-2ab7-41bf-a6d2-04fe1fa16ebb" providerId="ADAL" clId="{898A3532-3D58-441E-BE27-2EEAD093B52B}" dt="2026-01-12T11:31:03.696" v="188" actId="20577"/>
        <pc:sldMkLst>
          <pc:docMk/>
          <pc:sldMk cId="4204235392" sldId="2076138376"/>
        </pc:sldMkLst>
        <pc:spChg chg="mod">
          <ac:chgData name="Nadine Schalk" userId="dda357e6-2ab7-41bf-a6d2-04fe1fa16ebb" providerId="ADAL" clId="{898A3532-3D58-441E-BE27-2EEAD093B52B}" dt="2026-01-12T11:31:03.696" v="188" actId="20577"/>
          <ac:spMkLst>
            <pc:docMk/>
            <pc:sldMk cId="4204235392" sldId="2076138376"/>
            <ac:spMk id="3" creationId="{DE01A645-45DB-7DFE-990E-B7A8AC08D0E1}"/>
          </ac:spMkLst>
        </pc:spChg>
      </pc:sldChg>
      <pc:sldChg chg="modSp mod">
        <pc:chgData name="Nadine Schalk" userId="dda357e6-2ab7-41bf-a6d2-04fe1fa16ebb" providerId="ADAL" clId="{898A3532-3D58-441E-BE27-2EEAD093B52B}" dt="2026-01-12T11:30:00.040" v="170" actId="1076"/>
        <pc:sldMkLst>
          <pc:docMk/>
          <pc:sldMk cId="2574116000" sldId="2076138377"/>
        </pc:sldMkLst>
        <pc:spChg chg="mod">
          <ac:chgData name="Nadine Schalk" userId="dda357e6-2ab7-41bf-a6d2-04fe1fa16ebb" providerId="ADAL" clId="{898A3532-3D58-441E-BE27-2EEAD093B52B}" dt="2026-01-12T11:29:52.241" v="169" actId="14100"/>
          <ac:spMkLst>
            <pc:docMk/>
            <pc:sldMk cId="2574116000" sldId="2076138377"/>
            <ac:spMk id="2" creationId="{5E5602E7-DF3E-82A2-C13B-2B076D5240A1}"/>
          </ac:spMkLst>
        </pc:spChg>
        <pc:graphicFrameChg chg="mod modGraphic">
          <ac:chgData name="Nadine Schalk" userId="dda357e6-2ab7-41bf-a6d2-04fe1fa16ebb" providerId="ADAL" clId="{898A3532-3D58-441E-BE27-2EEAD093B52B}" dt="2026-01-12T11:30:00.040" v="170" actId="1076"/>
          <ac:graphicFrameMkLst>
            <pc:docMk/>
            <pc:sldMk cId="2574116000" sldId="2076138377"/>
            <ac:graphicFrameMk id="5" creationId="{98E5957B-DD82-0FFD-52B8-CB866CF25E7E}"/>
          </ac:graphicFrameMkLst>
        </pc:graphicFrameChg>
      </pc:sldChg>
      <pc:sldChg chg="modSp mod">
        <pc:chgData name="Nadine Schalk" userId="dda357e6-2ab7-41bf-a6d2-04fe1fa16ebb" providerId="ADAL" clId="{898A3532-3D58-441E-BE27-2EEAD093B52B}" dt="2026-01-12T11:12:54.230" v="98" actId="20577"/>
        <pc:sldMkLst>
          <pc:docMk/>
          <pc:sldMk cId="4225410787" sldId="2076138381"/>
        </pc:sldMkLst>
        <pc:spChg chg="mod">
          <ac:chgData name="Nadine Schalk" userId="dda357e6-2ab7-41bf-a6d2-04fe1fa16ebb" providerId="ADAL" clId="{898A3532-3D58-441E-BE27-2EEAD093B52B}" dt="2026-01-12T11:12:54.230" v="98" actId="20577"/>
          <ac:spMkLst>
            <pc:docMk/>
            <pc:sldMk cId="4225410787" sldId="2076138381"/>
            <ac:spMk id="5" creationId="{E04B0216-1DD2-93F9-E59E-A7DC19BCD417}"/>
          </ac:spMkLst>
        </pc:spChg>
      </pc:sldChg>
      <pc:sldChg chg="add del">
        <pc:chgData name="Nadine Schalk" userId="dda357e6-2ab7-41bf-a6d2-04fe1fa16ebb" providerId="ADAL" clId="{898A3532-3D58-441E-BE27-2EEAD093B52B}" dt="2026-01-12T09:59:39.263" v="12" actId="47"/>
        <pc:sldMkLst>
          <pc:docMk/>
          <pc:sldMk cId="2049551751" sldId="2076138382"/>
        </pc:sldMkLst>
      </pc:sldChg>
      <pc:sldChg chg="modSp add del mod">
        <pc:chgData name="Nadine Schalk" userId="dda357e6-2ab7-41bf-a6d2-04fe1fa16ebb" providerId="ADAL" clId="{898A3532-3D58-441E-BE27-2EEAD093B52B}" dt="2026-01-12T10:03:56.656" v="69" actId="47"/>
        <pc:sldMkLst>
          <pc:docMk/>
          <pc:sldMk cId="4131865968" sldId="2076138382"/>
        </pc:sldMkLst>
        <pc:spChg chg="mod">
          <ac:chgData name="Nadine Schalk" userId="dda357e6-2ab7-41bf-a6d2-04fe1fa16ebb" providerId="ADAL" clId="{898A3532-3D58-441E-BE27-2EEAD093B52B}" dt="2026-01-12T10:03:21.242" v="66" actId="27636"/>
          <ac:spMkLst>
            <pc:docMk/>
            <pc:sldMk cId="4131865968" sldId="2076138382"/>
            <ac:spMk id="9" creationId="{7E51DA25-D50B-C949-257B-91D559C5AFE3}"/>
          </ac:spMkLst>
        </pc:spChg>
      </pc:sldChg>
    </pc:docChg>
  </pc:docChgLst>
  <pc:docChgLst>
    <pc:chgData name="Chantal Houweling" userId="4b58cd00-34f9-4bb9-91bb-6b47c41ab2e3" providerId="ADAL" clId="{C28D4C6A-5327-4847-B8A8-66DDF1B71CD6}"/>
    <pc:docChg chg="custSel modSld">
      <pc:chgData name="Chantal Houweling" userId="4b58cd00-34f9-4bb9-91bb-6b47c41ab2e3" providerId="ADAL" clId="{C28D4C6A-5327-4847-B8A8-66DDF1B71CD6}" dt="2026-01-12T12:26:33.833" v="40" actId="1076"/>
      <pc:docMkLst>
        <pc:docMk/>
      </pc:docMkLst>
      <pc:sldChg chg="addSp delSp modSp mod">
        <pc:chgData name="Chantal Houweling" userId="4b58cd00-34f9-4bb9-91bb-6b47c41ab2e3" providerId="ADAL" clId="{C28D4C6A-5327-4847-B8A8-66DDF1B71CD6}" dt="2026-01-12T12:25:26.537" v="30" actId="1076"/>
        <pc:sldMkLst>
          <pc:docMk/>
          <pc:sldMk cId="3731452375" sldId="2076138363"/>
        </pc:sldMkLst>
        <pc:spChg chg="add del mod">
          <ac:chgData name="Chantal Houweling" userId="4b58cd00-34f9-4bb9-91bb-6b47c41ab2e3" providerId="ADAL" clId="{C28D4C6A-5327-4847-B8A8-66DDF1B71CD6}" dt="2026-01-12T12:22:44.698" v="5" actId="478"/>
          <ac:spMkLst>
            <pc:docMk/>
            <pc:sldMk cId="3731452375" sldId="2076138363"/>
            <ac:spMk id="8" creationId="{5C2F34CC-59D1-EBCF-5239-88E5977AECF8}"/>
          </ac:spMkLst>
        </pc:spChg>
        <pc:picChg chg="del">
          <ac:chgData name="Chantal Houweling" userId="4b58cd00-34f9-4bb9-91bb-6b47c41ab2e3" providerId="ADAL" clId="{C28D4C6A-5327-4847-B8A8-66DDF1B71CD6}" dt="2026-01-12T12:22:41.036" v="4" actId="478"/>
          <ac:picMkLst>
            <pc:docMk/>
            <pc:sldMk cId="3731452375" sldId="2076138363"/>
            <ac:picMk id="4" creationId="{5A8DA642-741D-F9EE-B66A-FF5A410E7633}"/>
          </ac:picMkLst>
        </pc:picChg>
        <pc:picChg chg="del mod">
          <ac:chgData name="Chantal Houweling" userId="4b58cd00-34f9-4bb9-91bb-6b47c41ab2e3" providerId="ADAL" clId="{C28D4C6A-5327-4847-B8A8-66DDF1B71CD6}" dt="2026-01-12T12:24:26.234" v="18" actId="478"/>
          <ac:picMkLst>
            <pc:docMk/>
            <pc:sldMk cId="3731452375" sldId="2076138363"/>
            <ac:picMk id="5" creationId="{B64881CB-AEAC-B290-E34B-483B22692DAC}"/>
          </ac:picMkLst>
        </pc:picChg>
        <pc:picChg chg="add del mod ord">
          <ac:chgData name="Chantal Houweling" userId="4b58cd00-34f9-4bb9-91bb-6b47c41ab2e3" providerId="ADAL" clId="{C28D4C6A-5327-4847-B8A8-66DDF1B71CD6}" dt="2026-01-12T12:23:51.581" v="11" actId="478"/>
          <ac:picMkLst>
            <pc:docMk/>
            <pc:sldMk cId="3731452375" sldId="2076138363"/>
            <ac:picMk id="6" creationId="{888F878D-C655-6376-C553-80CD504BD1CD}"/>
          </ac:picMkLst>
        </pc:picChg>
        <pc:picChg chg="add mod ord">
          <ac:chgData name="Chantal Houweling" userId="4b58cd00-34f9-4bb9-91bb-6b47c41ab2e3" providerId="ADAL" clId="{C28D4C6A-5327-4847-B8A8-66DDF1B71CD6}" dt="2026-01-12T12:25:26.537" v="30" actId="1076"/>
          <ac:picMkLst>
            <pc:docMk/>
            <pc:sldMk cId="3731452375" sldId="2076138363"/>
            <ac:picMk id="10" creationId="{60725CAF-6451-C2CF-4FD5-C570006C11A0}"/>
          </ac:picMkLst>
        </pc:picChg>
        <pc:picChg chg="add mod modCrop">
          <ac:chgData name="Chantal Houweling" userId="4b58cd00-34f9-4bb9-91bb-6b47c41ab2e3" providerId="ADAL" clId="{C28D4C6A-5327-4847-B8A8-66DDF1B71CD6}" dt="2026-01-12T12:25:20.344" v="29" actId="1076"/>
          <ac:picMkLst>
            <pc:docMk/>
            <pc:sldMk cId="3731452375" sldId="2076138363"/>
            <ac:picMk id="12" creationId="{612C8C19-AB00-DE60-4424-1EB1D78B9CE6}"/>
          </ac:picMkLst>
        </pc:picChg>
      </pc:sldChg>
      <pc:sldChg chg="addSp delSp modSp mod">
        <pc:chgData name="Chantal Houweling" userId="4b58cd00-34f9-4bb9-91bb-6b47c41ab2e3" providerId="ADAL" clId="{C28D4C6A-5327-4847-B8A8-66DDF1B71CD6}" dt="2026-01-12T12:26:33.833" v="40" actId="1076"/>
        <pc:sldMkLst>
          <pc:docMk/>
          <pc:sldMk cId="1918175567" sldId="2076138364"/>
        </pc:sldMkLst>
        <pc:picChg chg="add mod">
          <ac:chgData name="Chantal Houweling" userId="4b58cd00-34f9-4bb9-91bb-6b47c41ab2e3" providerId="ADAL" clId="{C28D4C6A-5327-4847-B8A8-66DDF1B71CD6}" dt="2026-01-12T12:26:33.833" v="40" actId="1076"/>
          <ac:picMkLst>
            <pc:docMk/>
            <pc:sldMk cId="1918175567" sldId="2076138364"/>
            <ac:picMk id="3" creationId="{72EB141D-E8BC-B7D6-3D98-E66E1EA74EEE}"/>
          </ac:picMkLst>
        </pc:picChg>
        <pc:picChg chg="del">
          <ac:chgData name="Chantal Houweling" userId="4b58cd00-34f9-4bb9-91bb-6b47c41ab2e3" providerId="ADAL" clId="{C28D4C6A-5327-4847-B8A8-66DDF1B71CD6}" dt="2026-01-12T12:26:26.831" v="37" actId="478"/>
          <ac:picMkLst>
            <pc:docMk/>
            <pc:sldMk cId="1918175567" sldId="2076138364"/>
            <ac:picMk id="12" creationId="{1F833117-A113-FF2E-CCC0-7A6D9C0ABEA6}"/>
          </ac:picMkLst>
        </pc:picChg>
      </pc:sldChg>
      <pc:sldChg chg="addSp delSp modSp mod">
        <pc:chgData name="Chantal Houweling" userId="4b58cd00-34f9-4bb9-91bb-6b47c41ab2e3" providerId="ADAL" clId="{C28D4C6A-5327-4847-B8A8-66DDF1B71CD6}" dt="2026-01-12T12:25:52.032" v="36" actId="1076"/>
        <pc:sldMkLst>
          <pc:docMk/>
          <pc:sldMk cId="1558645731" sldId="2076138365"/>
        </pc:sldMkLst>
        <pc:picChg chg="add mod">
          <ac:chgData name="Chantal Houweling" userId="4b58cd00-34f9-4bb9-91bb-6b47c41ab2e3" providerId="ADAL" clId="{C28D4C6A-5327-4847-B8A8-66DDF1B71CD6}" dt="2026-01-12T12:25:52.032" v="36" actId="1076"/>
          <ac:picMkLst>
            <pc:docMk/>
            <pc:sldMk cId="1558645731" sldId="2076138365"/>
            <ac:picMk id="2" creationId="{1A8CA767-D094-B9CE-2171-8DF10364EAB9}"/>
          </ac:picMkLst>
        </pc:picChg>
        <pc:picChg chg="del">
          <ac:chgData name="Chantal Houweling" userId="4b58cd00-34f9-4bb9-91bb-6b47c41ab2e3" providerId="ADAL" clId="{C28D4C6A-5327-4847-B8A8-66DDF1B71CD6}" dt="2026-01-12T12:25:40.472" v="31" actId="478"/>
          <ac:picMkLst>
            <pc:docMk/>
            <pc:sldMk cId="1558645731" sldId="2076138365"/>
            <ac:picMk id="13" creationId="{BD42880C-4D1A-D8A9-BCF7-6DFD7E259EB9}"/>
          </ac:picMkLst>
        </pc:picChg>
      </pc:sldChg>
      <pc:sldChg chg="modSp mod">
        <pc:chgData name="Chantal Houweling" userId="4b58cd00-34f9-4bb9-91bb-6b47c41ab2e3" providerId="ADAL" clId="{C28D4C6A-5327-4847-B8A8-66DDF1B71CD6}" dt="2026-01-08T14:45:53.481" v="0" actId="20577"/>
        <pc:sldMkLst>
          <pc:docMk/>
          <pc:sldMk cId="2992172149" sldId="2076138366"/>
        </pc:sldMkLst>
        <pc:spChg chg="mod">
          <ac:chgData name="Chantal Houweling" userId="4b58cd00-34f9-4bb9-91bb-6b47c41ab2e3" providerId="ADAL" clId="{C28D4C6A-5327-4847-B8A8-66DDF1B71CD6}" dt="2026-01-08T14:45:53.481" v="0" actId="20577"/>
          <ac:spMkLst>
            <pc:docMk/>
            <pc:sldMk cId="2992172149" sldId="2076138366"/>
            <ac:spMk id="2" creationId="{D428A9AB-BD6F-ACF7-E7FC-7A83EF6EB2B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0E1D44-360E-47DB-A4B8-D99256A01888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7988B-5896-468A-B9C0-338FCE8C95C7}">
      <dgm:prSet/>
      <dgm:spPr/>
      <dgm:t>
        <a:bodyPr/>
        <a:lstStyle/>
        <a:p>
          <a:r>
            <a:rPr lang="nl-NL" b="1" noProof="0"/>
            <a:t>Opening</a:t>
          </a:r>
          <a:endParaRPr lang="nl-NL" noProof="0"/>
        </a:p>
      </dgm:t>
    </dgm:pt>
    <dgm:pt modelId="{EFB14A0C-1FFC-4F25-ABF4-11ED8A82C331}" type="parTrans" cxnId="{07828D45-5ADF-481B-A28E-18B6715BDD2F}">
      <dgm:prSet/>
      <dgm:spPr/>
      <dgm:t>
        <a:bodyPr/>
        <a:lstStyle/>
        <a:p>
          <a:endParaRPr lang="en-US"/>
        </a:p>
      </dgm:t>
    </dgm:pt>
    <dgm:pt modelId="{EE83B6D4-8A7B-4F3C-ABE9-C95AB5EA0D68}" type="sibTrans" cxnId="{07828D45-5ADF-481B-A28E-18B6715BDD2F}">
      <dgm:prSet/>
      <dgm:spPr/>
      <dgm:t>
        <a:bodyPr/>
        <a:lstStyle/>
        <a:p>
          <a:endParaRPr lang="en-US"/>
        </a:p>
      </dgm:t>
    </dgm:pt>
    <dgm:pt modelId="{04C85238-CB14-4306-8427-B81AE4060182}">
      <dgm:prSet/>
      <dgm:spPr/>
      <dgm:t>
        <a:bodyPr/>
        <a:lstStyle/>
        <a:p>
          <a:r>
            <a:rPr lang="nl-NL" b="1" noProof="0"/>
            <a:t>Platformbijeenkomst – AB vergadering februari 2026 </a:t>
          </a:r>
          <a:endParaRPr lang="nl-NL" noProof="0"/>
        </a:p>
      </dgm:t>
    </dgm:pt>
    <dgm:pt modelId="{06808AC9-D922-4AE4-9E30-CEDD7F80D94D}" type="parTrans" cxnId="{72263A4F-86F5-404F-950E-E7E5F51495BD}">
      <dgm:prSet/>
      <dgm:spPr/>
      <dgm:t>
        <a:bodyPr/>
        <a:lstStyle/>
        <a:p>
          <a:endParaRPr lang="en-US"/>
        </a:p>
      </dgm:t>
    </dgm:pt>
    <dgm:pt modelId="{FD5B04B1-5990-4FF6-BD2E-E78DCBECDE86}" type="sibTrans" cxnId="{72263A4F-86F5-404F-950E-E7E5F51495BD}">
      <dgm:prSet/>
      <dgm:spPr/>
      <dgm:t>
        <a:bodyPr/>
        <a:lstStyle/>
        <a:p>
          <a:endParaRPr lang="en-US"/>
        </a:p>
      </dgm:t>
    </dgm:pt>
    <dgm:pt modelId="{7629705D-F329-414A-AFF3-3950D0D07ED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b="0" noProof="0"/>
            <a:t> Bestuurlijk overdrachtsdocument </a:t>
          </a:r>
        </a:p>
      </dgm:t>
    </dgm:pt>
    <dgm:pt modelId="{692F5B56-0C84-46AE-905A-1909A10413F2}" type="parTrans" cxnId="{7B228367-2321-4A49-8145-4C9FA8B91F68}">
      <dgm:prSet/>
      <dgm:spPr/>
      <dgm:t>
        <a:bodyPr/>
        <a:lstStyle/>
        <a:p>
          <a:endParaRPr lang="en-US"/>
        </a:p>
      </dgm:t>
    </dgm:pt>
    <dgm:pt modelId="{E2634AA0-6C41-428E-AD18-6639A76AF31A}" type="sibTrans" cxnId="{7B228367-2321-4A49-8145-4C9FA8B91F68}">
      <dgm:prSet/>
      <dgm:spPr/>
      <dgm:t>
        <a:bodyPr/>
        <a:lstStyle/>
        <a:p>
          <a:endParaRPr lang="en-US"/>
        </a:p>
      </dgm:t>
    </dgm:pt>
    <dgm:pt modelId="{81D7D360-5F6F-4C15-8D33-AC885AC67324}">
      <dgm:prSet/>
      <dgm:spPr/>
      <dgm:t>
        <a:bodyPr/>
        <a:lstStyle/>
        <a:p>
          <a:r>
            <a:rPr lang="nl-NL" b="1" noProof="0">
              <a:latin typeface="Calibri" panose="020F0502020204030204"/>
            </a:rPr>
            <a:t>Resultaten enquête “Afval” – door CDA fracties Rivierenland</a:t>
          </a:r>
          <a:endParaRPr lang="nl-NL" noProof="0"/>
        </a:p>
      </dgm:t>
    </dgm:pt>
    <dgm:pt modelId="{21EF17B8-7F15-4492-B758-0DFFBCC0902A}" type="parTrans" cxnId="{AA788BB7-704D-4AFB-BEF1-DAC6CBDDA7C9}">
      <dgm:prSet/>
      <dgm:spPr/>
      <dgm:t>
        <a:bodyPr/>
        <a:lstStyle/>
        <a:p>
          <a:endParaRPr lang="nl-NL"/>
        </a:p>
      </dgm:t>
    </dgm:pt>
    <dgm:pt modelId="{1BD03CE6-706B-45E1-A1A4-E11851C503A9}" type="sibTrans" cxnId="{AA788BB7-704D-4AFB-BEF1-DAC6CBDDA7C9}">
      <dgm:prSet/>
      <dgm:spPr/>
      <dgm:t>
        <a:bodyPr/>
        <a:lstStyle/>
        <a:p>
          <a:endParaRPr lang="nl-NL"/>
        </a:p>
      </dgm:t>
    </dgm:pt>
    <dgm:pt modelId="{11C1AC68-8EC0-4964-A865-7E1EF40E76AC}">
      <dgm:prSet phldr="0"/>
      <dgm:spPr/>
      <dgm:t>
        <a:bodyPr/>
        <a:lstStyle/>
        <a:p>
          <a:pPr rtl="0"/>
          <a:r>
            <a:rPr lang="nl-NL" b="0" noProof="0">
              <a:latin typeface="Calibri" panose="020F0502020204030204"/>
            </a:rPr>
            <a:t>Toelichting Avri bijeenkomsten</a:t>
          </a:r>
          <a:br>
            <a:rPr lang="nl-NL" b="1" noProof="0">
              <a:latin typeface="Calibri" panose="020F0502020204030204"/>
            </a:rPr>
          </a:br>
          <a:endParaRPr lang="nl-NL" b="0" noProof="0">
            <a:solidFill>
              <a:srgbClr val="010000"/>
            </a:solidFill>
            <a:latin typeface="Calibri" panose="020F0502020204030204"/>
          </a:endParaRPr>
        </a:p>
      </dgm:t>
    </dgm:pt>
    <dgm:pt modelId="{D1CC45C3-FC21-48BA-8C14-218BE4526706}" type="parTrans" cxnId="{ACD52FEF-1062-4578-8007-926F828BFB15}">
      <dgm:prSet/>
      <dgm:spPr/>
      <dgm:t>
        <a:bodyPr/>
        <a:lstStyle/>
        <a:p>
          <a:endParaRPr lang="nl-NL"/>
        </a:p>
      </dgm:t>
    </dgm:pt>
    <dgm:pt modelId="{81C9DE83-91A6-43E4-B306-1E800CEF21DB}" type="sibTrans" cxnId="{ACD52FEF-1062-4578-8007-926F828BFB15}">
      <dgm:prSet/>
      <dgm:spPr/>
      <dgm:t>
        <a:bodyPr/>
        <a:lstStyle/>
        <a:p>
          <a:endParaRPr lang="nl-NL"/>
        </a:p>
      </dgm:t>
    </dgm:pt>
    <dgm:pt modelId="{330CC096-AB2B-4B52-8CC9-CD7641011D15}">
      <dgm:prSet/>
      <dgm:spPr/>
      <dgm:t>
        <a:bodyPr/>
        <a:lstStyle/>
        <a:p>
          <a:r>
            <a:rPr lang="nl-NL" b="1" noProof="0"/>
            <a:t>Actuele ontwikkelingen</a:t>
          </a:r>
        </a:p>
      </dgm:t>
    </dgm:pt>
    <dgm:pt modelId="{D2722D11-11CE-42D0-9F16-0E978FEE0A32}" type="parTrans" cxnId="{F0FC3CB2-4351-47CE-8052-6934C1037320}">
      <dgm:prSet/>
      <dgm:spPr/>
      <dgm:t>
        <a:bodyPr/>
        <a:lstStyle/>
        <a:p>
          <a:endParaRPr lang="nl-NL"/>
        </a:p>
      </dgm:t>
    </dgm:pt>
    <dgm:pt modelId="{F0A18E2B-B0B7-4D4E-994A-E4C85B95CD87}" type="sibTrans" cxnId="{F0FC3CB2-4351-47CE-8052-6934C1037320}">
      <dgm:prSet/>
      <dgm:spPr/>
      <dgm:t>
        <a:bodyPr/>
        <a:lstStyle/>
        <a:p>
          <a:endParaRPr lang="nl-NL"/>
        </a:p>
      </dgm:t>
    </dgm:pt>
    <dgm:pt modelId="{B25F5067-A483-4063-B619-05B933A4D7AE}">
      <dgm:prSet/>
      <dgm:spPr/>
      <dgm:t>
        <a:bodyPr/>
        <a:lstStyle/>
        <a:p>
          <a:r>
            <a:rPr lang="nl-NL" b="0" noProof="0"/>
            <a:t>Circulair Ambachtscentrum </a:t>
          </a:r>
          <a:r>
            <a:rPr lang="nl-NL" b="0" noProof="0" err="1"/>
            <a:t>Medel</a:t>
          </a:r>
          <a:endParaRPr lang="nl-NL" b="0" noProof="0"/>
        </a:p>
      </dgm:t>
    </dgm:pt>
    <dgm:pt modelId="{D9A2F2EB-514F-4698-869E-11824A18062A}" type="parTrans" cxnId="{A4B0499C-7F7F-477D-9BE9-67B5274609EB}">
      <dgm:prSet/>
      <dgm:spPr/>
      <dgm:t>
        <a:bodyPr/>
        <a:lstStyle/>
        <a:p>
          <a:endParaRPr lang="nl-NL"/>
        </a:p>
      </dgm:t>
    </dgm:pt>
    <dgm:pt modelId="{7D62F427-3B54-4FC3-B84B-7DE0C91DD215}" type="sibTrans" cxnId="{A4B0499C-7F7F-477D-9BE9-67B5274609EB}">
      <dgm:prSet/>
      <dgm:spPr/>
      <dgm:t>
        <a:bodyPr/>
        <a:lstStyle/>
        <a:p>
          <a:endParaRPr lang="nl-NL"/>
        </a:p>
      </dgm:t>
    </dgm:pt>
    <dgm:pt modelId="{78688B6F-3323-4D28-9BD5-A9EC38DD6222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b="0" noProof="0"/>
            <a:t> Bestuursrechtelijk handhaven op de Afvalstoffenverordening</a:t>
          </a:r>
        </a:p>
      </dgm:t>
    </dgm:pt>
    <dgm:pt modelId="{37DE44D4-A670-49F7-9D95-DA9542E66861}" type="parTrans" cxnId="{EA9C0844-DD61-43EA-B163-44FE71FF9302}">
      <dgm:prSet/>
      <dgm:spPr/>
      <dgm:t>
        <a:bodyPr/>
        <a:lstStyle/>
        <a:p>
          <a:endParaRPr lang="nl-NL"/>
        </a:p>
      </dgm:t>
    </dgm:pt>
    <dgm:pt modelId="{F2961881-DBBB-4EA7-AE2E-7053AD59E1AB}" type="sibTrans" cxnId="{EA9C0844-DD61-43EA-B163-44FE71FF9302}">
      <dgm:prSet/>
      <dgm:spPr/>
      <dgm:t>
        <a:bodyPr/>
        <a:lstStyle/>
        <a:p>
          <a:endParaRPr lang="nl-NL"/>
        </a:p>
      </dgm:t>
    </dgm:pt>
    <dgm:pt modelId="{C881E008-0800-4734-BAEF-45F21DBFD451}">
      <dgm:prSet/>
      <dgm:spPr/>
      <dgm:t>
        <a:bodyPr/>
        <a:lstStyle/>
        <a:p>
          <a:r>
            <a:rPr lang="nl-NL" b="1" noProof="0">
              <a:latin typeface="Calibri" panose="020F0502020204030204"/>
            </a:rPr>
            <a:t>Sluiting</a:t>
          </a:r>
          <a:endParaRPr lang="nl-NL" noProof="0"/>
        </a:p>
      </dgm:t>
    </dgm:pt>
    <dgm:pt modelId="{D7491D33-7384-45E7-AC5D-A434D8A93029}" type="parTrans" cxnId="{CF42A779-C483-48AB-B992-D69A543B1714}">
      <dgm:prSet/>
      <dgm:spPr/>
      <dgm:t>
        <a:bodyPr/>
        <a:lstStyle/>
        <a:p>
          <a:endParaRPr lang="nl-NL"/>
        </a:p>
      </dgm:t>
    </dgm:pt>
    <dgm:pt modelId="{FFC1D61B-651C-4A47-9632-35C5EC411796}" type="sibTrans" cxnId="{CF42A779-C483-48AB-B992-D69A543B1714}">
      <dgm:prSet/>
      <dgm:spPr/>
      <dgm:t>
        <a:bodyPr/>
        <a:lstStyle/>
        <a:p>
          <a:endParaRPr lang="nl-NL"/>
        </a:p>
      </dgm:t>
    </dgm:pt>
    <dgm:pt modelId="{AF8B5804-9612-4FF0-B2B8-70CDF183BDCD}">
      <dgm:prSet/>
      <dgm:spPr/>
      <dgm:t>
        <a:bodyPr/>
        <a:lstStyle/>
        <a:p>
          <a:r>
            <a:rPr lang="nl-NL" noProof="0"/>
            <a:t>Volgende platformbijeenkomst </a:t>
          </a:r>
        </a:p>
      </dgm:t>
    </dgm:pt>
    <dgm:pt modelId="{3B16772A-0CF0-4C9D-BB5E-CEDF7CED0546}" type="parTrans" cxnId="{FEE66042-5FFB-4179-9D26-6F06A657390C}">
      <dgm:prSet/>
      <dgm:spPr/>
      <dgm:t>
        <a:bodyPr/>
        <a:lstStyle/>
        <a:p>
          <a:endParaRPr lang="nl-NL"/>
        </a:p>
      </dgm:t>
    </dgm:pt>
    <dgm:pt modelId="{0B7EAF5D-86B5-43DE-866F-CE86172A5BCE}" type="sibTrans" cxnId="{FEE66042-5FFB-4179-9D26-6F06A657390C}">
      <dgm:prSet/>
      <dgm:spPr/>
      <dgm:t>
        <a:bodyPr/>
        <a:lstStyle/>
        <a:p>
          <a:endParaRPr lang="nl-NL"/>
        </a:p>
      </dgm:t>
    </dgm:pt>
    <dgm:pt modelId="{4081D69C-CA29-40A8-A86E-A26C831648CD}">
      <dgm:prSet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nl-NL" b="0" noProof="0"/>
            <a:t> Overdracht stortplaats </a:t>
          </a:r>
        </a:p>
      </dgm:t>
    </dgm:pt>
    <dgm:pt modelId="{35A786FE-E7F7-49B6-93B5-8DBEBD8CBDED}" type="parTrans" cxnId="{CF6109BA-D328-4665-87F4-4A062B151E99}">
      <dgm:prSet/>
      <dgm:spPr/>
      <dgm:t>
        <a:bodyPr/>
        <a:lstStyle/>
        <a:p>
          <a:endParaRPr lang="nl-NL"/>
        </a:p>
      </dgm:t>
    </dgm:pt>
    <dgm:pt modelId="{652ACB77-BC77-42B1-9A82-636634926105}" type="sibTrans" cxnId="{CF6109BA-D328-4665-87F4-4A062B151E99}">
      <dgm:prSet/>
      <dgm:spPr/>
      <dgm:t>
        <a:bodyPr/>
        <a:lstStyle/>
        <a:p>
          <a:endParaRPr lang="nl-NL"/>
        </a:p>
      </dgm:t>
    </dgm:pt>
    <dgm:pt modelId="{2B4B3A0E-4E9D-46DE-8A73-097D232A82B8}" type="pres">
      <dgm:prSet presAssocID="{B20E1D44-360E-47DB-A4B8-D99256A01888}" presName="linear" presStyleCnt="0">
        <dgm:presLayoutVars>
          <dgm:dir/>
          <dgm:animLvl val="lvl"/>
          <dgm:resizeHandles val="exact"/>
        </dgm:presLayoutVars>
      </dgm:prSet>
      <dgm:spPr/>
    </dgm:pt>
    <dgm:pt modelId="{C1913A2A-DEC9-486C-80B9-EE8D1867CE5E}" type="pres">
      <dgm:prSet presAssocID="{B9C7988B-5896-468A-B9C0-338FCE8C95C7}" presName="parentLin" presStyleCnt="0"/>
      <dgm:spPr/>
    </dgm:pt>
    <dgm:pt modelId="{46D2D74E-E305-48CC-8FDF-C7201CF25190}" type="pres">
      <dgm:prSet presAssocID="{B9C7988B-5896-468A-B9C0-338FCE8C95C7}" presName="parentLeftMargin" presStyleLbl="node1" presStyleIdx="0" presStyleCnt="5"/>
      <dgm:spPr/>
    </dgm:pt>
    <dgm:pt modelId="{AED079F0-8A1B-466D-8BFA-9111434C2CCC}" type="pres">
      <dgm:prSet presAssocID="{B9C7988B-5896-468A-B9C0-338FCE8C95C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BA325F7-1F00-48B7-B8D8-F48911B4F5A2}" type="pres">
      <dgm:prSet presAssocID="{B9C7988B-5896-468A-B9C0-338FCE8C95C7}" presName="negativeSpace" presStyleCnt="0"/>
      <dgm:spPr/>
    </dgm:pt>
    <dgm:pt modelId="{C8D13265-1DC4-473B-B465-1B05EDB53E21}" type="pres">
      <dgm:prSet presAssocID="{B9C7988B-5896-468A-B9C0-338FCE8C95C7}" presName="childText" presStyleLbl="conFgAcc1" presStyleIdx="0" presStyleCnt="5" custLinFactNeighborY="78762">
        <dgm:presLayoutVars>
          <dgm:bulletEnabled val="1"/>
        </dgm:presLayoutVars>
      </dgm:prSet>
      <dgm:spPr/>
    </dgm:pt>
    <dgm:pt modelId="{9303ED54-8159-44A1-81AC-0269B16D1778}" type="pres">
      <dgm:prSet presAssocID="{EE83B6D4-8A7B-4F3C-ABE9-C95AB5EA0D68}" presName="spaceBetweenRectangles" presStyleCnt="0"/>
      <dgm:spPr/>
    </dgm:pt>
    <dgm:pt modelId="{9351034B-FB3D-4737-8F1F-DB0B2222F94E}" type="pres">
      <dgm:prSet presAssocID="{04C85238-CB14-4306-8427-B81AE4060182}" presName="parentLin" presStyleCnt="0"/>
      <dgm:spPr/>
    </dgm:pt>
    <dgm:pt modelId="{3FA4E48F-9149-4FDE-A64B-B5EC7D3E08EA}" type="pres">
      <dgm:prSet presAssocID="{04C85238-CB14-4306-8427-B81AE4060182}" presName="parentLeftMargin" presStyleLbl="node1" presStyleIdx="0" presStyleCnt="5"/>
      <dgm:spPr/>
    </dgm:pt>
    <dgm:pt modelId="{A86E6F6B-B69A-4A38-8FF3-F04275C8E267}" type="pres">
      <dgm:prSet presAssocID="{04C85238-CB14-4306-8427-B81AE406018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ACB6525-DC98-4B13-9D1A-6191A788BA34}" type="pres">
      <dgm:prSet presAssocID="{04C85238-CB14-4306-8427-B81AE4060182}" presName="negativeSpace" presStyleCnt="0"/>
      <dgm:spPr/>
    </dgm:pt>
    <dgm:pt modelId="{20BCF3A2-D632-48A2-8134-A869F4DCEB44}" type="pres">
      <dgm:prSet presAssocID="{04C85238-CB14-4306-8427-B81AE4060182}" presName="childText" presStyleLbl="conFgAcc1" presStyleIdx="1" presStyleCnt="5" custLinFactNeighborY="26869">
        <dgm:presLayoutVars>
          <dgm:bulletEnabled val="1"/>
        </dgm:presLayoutVars>
      </dgm:prSet>
      <dgm:spPr/>
    </dgm:pt>
    <dgm:pt modelId="{FAC31AC9-9162-48AE-B3F8-7FAD657DA9D1}" type="pres">
      <dgm:prSet presAssocID="{FD5B04B1-5990-4FF6-BD2E-E78DCBECDE86}" presName="spaceBetweenRectangles" presStyleCnt="0"/>
      <dgm:spPr/>
    </dgm:pt>
    <dgm:pt modelId="{585029EA-A6A5-4C67-9636-70476927E949}" type="pres">
      <dgm:prSet presAssocID="{330CC096-AB2B-4B52-8CC9-CD7641011D15}" presName="parentLin" presStyleCnt="0"/>
      <dgm:spPr/>
    </dgm:pt>
    <dgm:pt modelId="{D7B165D5-EDB7-465E-A4A9-935E96729B13}" type="pres">
      <dgm:prSet presAssocID="{330CC096-AB2B-4B52-8CC9-CD7641011D15}" presName="parentLeftMargin" presStyleLbl="node1" presStyleIdx="1" presStyleCnt="5"/>
      <dgm:spPr/>
    </dgm:pt>
    <dgm:pt modelId="{8E16E0D2-BA7E-438A-87C2-59B2245F6184}" type="pres">
      <dgm:prSet presAssocID="{330CC096-AB2B-4B52-8CC9-CD7641011D1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E5E88EF-4F5A-42BB-92D5-7506443195A8}" type="pres">
      <dgm:prSet presAssocID="{330CC096-AB2B-4B52-8CC9-CD7641011D15}" presName="negativeSpace" presStyleCnt="0"/>
      <dgm:spPr/>
    </dgm:pt>
    <dgm:pt modelId="{5F76A8CF-9216-46E5-BDC5-1750B3330D06}" type="pres">
      <dgm:prSet presAssocID="{330CC096-AB2B-4B52-8CC9-CD7641011D15}" presName="childText" presStyleLbl="conFgAcc1" presStyleIdx="2" presStyleCnt="5">
        <dgm:presLayoutVars>
          <dgm:bulletEnabled val="1"/>
        </dgm:presLayoutVars>
      </dgm:prSet>
      <dgm:spPr/>
    </dgm:pt>
    <dgm:pt modelId="{5B348E46-9989-45E9-AF8C-0FDB4C716676}" type="pres">
      <dgm:prSet presAssocID="{F0A18E2B-B0B7-4D4E-994A-E4C85B95CD87}" presName="spaceBetweenRectangles" presStyleCnt="0"/>
      <dgm:spPr/>
    </dgm:pt>
    <dgm:pt modelId="{A10C2E60-5114-4934-A624-25F35587B9F8}" type="pres">
      <dgm:prSet presAssocID="{81D7D360-5F6F-4C15-8D33-AC885AC67324}" presName="parentLin" presStyleCnt="0"/>
      <dgm:spPr/>
    </dgm:pt>
    <dgm:pt modelId="{344C8095-4F0B-4877-A911-B209F90EDE6E}" type="pres">
      <dgm:prSet presAssocID="{81D7D360-5F6F-4C15-8D33-AC885AC67324}" presName="parentLeftMargin" presStyleLbl="node1" presStyleIdx="2" presStyleCnt="5"/>
      <dgm:spPr/>
    </dgm:pt>
    <dgm:pt modelId="{54690EB0-C460-4FF6-9F02-9585130C9EA5}" type="pres">
      <dgm:prSet presAssocID="{81D7D360-5F6F-4C15-8D33-AC885AC67324}" presName="parentText" presStyleLbl="node1" presStyleIdx="3" presStyleCnt="5" custLinFactY="100000" custLinFactNeighborX="14153" custLinFactNeighborY="112975">
        <dgm:presLayoutVars>
          <dgm:chMax val="0"/>
          <dgm:bulletEnabled val="1"/>
        </dgm:presLayoutVars>
      </dgm:prSet>
      <dgm:spPr/>
    </dgm:pt>
    <dgm:pt modelId="{3CDF95F3-CD5D-47D5-B063-2F2D952630D6}" type="pres">
      <dgm:prSet presAssocID="{81D7D360-5F6F-4C15-8D33-AC885AC67324}" presName="negativeSpace" presStyleCnt="0"/>
      <dgm:spPr/>
    </dgm:pt>
    <dgm:pt modelId="{FEE2B422-3702-4418-BA0D-44095712F492}" type="pres">
      <dgm:prSet presAssocID="{81D7D360-5F6F-4C15-8D33-AC885AC67324}" presName="childText" presStyleLbl="conFgAcc1" presStyleIdx="3" presStyleCnt="5" custLinFactNeighborX="-7254" custLinFactNeighborY="-15436">
        <dgm:presLayoutVars>
          <dgm:bulletEnabled val="1"/>
        </dgm:presLayoutVars>
      </dgm:prSet>
      <dgm:spPr/>
    </dgm:pt>
    <dgm:pt modelId="{5017F120-17B6-4C88-8DCB-F6AF8EE658A7}" type="pres">
      <dgm:prSet presAssocID="{1BD03CE6-706B-45E1-A1A4-E11851C503A9}" presName="spaceBetweenRectangles" presStyleCnt="0"/>
      <dgm:spPr/>
    </dgm:pt>
    <dgm:pt modelId="{A69E2536-150D-4BA9-ABA3-68363223050E}" type="pres">
      <dgm:prSet presAssocID="{C881E008-0800-4734-BAEF-45F21DBFD451}" presName="parentLin" presStyleCnt="0"/>
      <dgm:spPr/>
    </dgm:pt>
    <dgm:pt modelId="{D7BB4616-7859-47EA-AA4B-CEE78C5A56EF}" type="pres">
      <dgm:prSet presAssocID="{C881E008-0800-4734-BAEF-45F21DBFD451}" presName="parentLeftMargin" presStyleLbl="node1" presStyleIdx="3" presStyleCnt="5"/>
      <dgm:spPr/>
    </dgm:pt>
    <dgm:pt modelId="{9C8F8300-98C2-42EC-9752-3F0205FECAE7}" type="pres">
      <dgm:prSet presAssocID="{C881E008-0800-4734-BAEF-45F21DBFD451}" presName="parentText" presStyleLbl="node1" presStyleIdx="4" presStyleCnt="5" custLinFactY="-59894" custLinFactNeighborX="5661" custLinFactNeighborY="-100000">
        <dgm:presLayoutVars>
          <dgm:chMax val="0"/>
          <dgm:bulletEnabled val="1"/>
        </dgm:presLayoutVars>
      </dgm:prSet>
      <dgm:spPr/>
    </dgm:pt>
    <dgm:pt modelId="{C2EC8E2C-349F-4B8D-90D8-72A7719C9264}" type="pres">
      <dgm:prSet presAssocID="{C881E008-0800-4734-BAEF-45F21DBFD451}" presName="negativeSpace" presStyleCnt="0"/>
      <dgm:spPr/>
    </dgm:pt>
    <dgm:pt modelId="{A98D7116-1B18-4883-9274-D4BCED8053F7}" type="pres">
      <dgm:prSet presAssocID="{C881E008-0800-4734-BAEF-45F21DBFD451}" presName="childText" presStyleLbl="conFgAcc1" presStyleIdx="4" presStyleCnt="5" custLinFactY="-79468" custLinFactNeighborY="-100000">
        <dgm:presLayoutVars>
          <dgm:bulletEnabled val="1"/>
        </dgm:presLayoutVars>
      </dgm:prSet>
      <dgm:spPr/>
    </dgm:pt>
  </dgm:ptLst>
  <dgm:cxnLst>
    <dgm:cxn modelId="{CB93A304-6521-4336-8E88-81C30AF2DE3C}" type="presOf" srcId="{7629705D-F329-414A-AFF3-3950D0D07EDF}" destId="{20BCF3A2-D632-48A2-8134-A869F4DCEB44}" srcOrd="0" destOrd="0" presId="urn:microsoft.com/office/officeart/2005/8/layout/list1"/>
    <dgm:cxn modelId="{0758B238-2B3A-4809-9AD2-1B1C31F84159}" type="presOf" srcId="{AF8B5804-9612-4FF0-B2B8-70CDF183BDCD}" destId="{A98D7116-1B18-4883-9274-D4BCED8053F7}" srcOrd="0" destOrd="0" presId="urn:microsoft.com/office/officeart/2005/8/layout/list1"/>
    <dgm:cxn modelId="{4807C739-6457-427D-8243-C47D6FD73918}" type="presOf" srcId="{78688B6F-3323-4D28-9BD5-A9EC38DD6222}" destId="{20BCF3A2-D632-48A2-8134-A869F4DCEB44}" srcOrd="0" destOrd="1" presId="urn:microsoft.com/office/officeart/2005/8/layout/list1"/>
    <dgm:cxn modelId="{6B03F35E-8E20-4201-A6AA-62E2461DDF27}" type="presOf" srcId="{330CC096-AB2B-4B52-8CC9-CD7641011D15}" destId="{D7B165D5-EDB7-465E-A4A9-935E96729B13}" srcOrd="0" destOrd="0" presId="urn:microsoft.com/office/officeart/2005/8/layout/list1"/>
    <dgm:cxn modelId="{FEE66042-5FFB-4179-9D26-6F06A657390C}" srcId="{C881E008-0800-4734-BAEF-45F21DBFD451}" destId="{AF8B5804-9612-4FF0-B2B8-70CDF183BDCD}" srcOrd="0" destOrd="0" parTransId="{3B16772A-0CF0-4C9D-BB5E-CEDF7CED0546}" sibTransId="{0B7EAF5D-86B5-43DE-866F-CE86172A5BCE}"/>
    <dgm:cxn modelId="{EA9C0844-DD61-43EA-B163-44FE71FF9302}" srcId="{04C85238-CB14-4306-8427-B81AE4060182}" destId="{78688B6F-3323-4D28-9BD5-A9EC38DD6222}" srcOrd="1" destOrd="0" parTransId="{37DE44D4-A670-49F7-9D95-DA9542E66861}" sibTransId="{F2961881-DBBB-4EA7-AE2E-7053AD59E1AB}"/>
    <dgm:cxn modelId="{07828D45-5ADF-481B-A28E-18B6715BDD2F}" srcId="{B20E1D44-360E-47DB-A4B8-D99256A01888}" destId="{B9C7988B-5896-468A-B9C0-338FCE8C95C7}" srcOrd="0" destOrd="0" parTransId="{EFB14A0C-1FFC-4F25-ABF4-11ED8A82C331}" sibTransId="{EE83B6D4-8A7B-4F3C-ABE9-C95AB5EA0D68}"/>
    <dgm:cxn modelId="{7B228367-2321-4A49-8145-4C9FA8B91F68}" srcId="{04C85238-CB14-4306-8427-B81AE4060182}" destId="{7629705D-F329-414A-AFF3-3950D0D07EDF}" srcOrd="0" destOrd="0" parTransId="{692F5B56-0C84-46AE-905A-1909A10413F2}" sibTransId="{E2634AA0-6C41-428E-AD18-6639A76AF31A}"/>
    <dgm:cxn modelId="{EF2DB569-218F-4ED5-941D-3CE37B2FE125}" type="presOf" srcId="{04C85238-CB14-4306-8427-B81AE4060182}" destId="{3FA4E48F-9149-4FDE-A64B-B5EC7D3E08EA}" srcOrd="0" destOrd="0" presId="urn:microsoft.com/office/officeart/2005/8/layout/list1"/>
    <dgm:cxn modelId="{4C7B4D4B-D364-4B3F-AF37-1648DB488884}" type="presOf" srcId="{04C85238-CB14-4306-8427-B81AE4060182}" destId="{A86E6F6B-B69A-4A38-8FF3-F04275C8E267}" srcOrd="1" destOrd="0" presId="urn:microsoft.com/office/officeart/2005/8/layout/list1"/>
    <dgm:cxn modelId="{3DEBCC4E-DCC7-424E-992C-3C3B4A388EC4}" type="presOf" srcId="{330CC096-AB2B-4B52-8CC9-CD7641011D15}" destId="{8E16E0D2-BA7E-438A-87C2-59B2245F6184}" srcOrd="1" destOrd="0" presId="urn:microsoft.com/office/officeart/2005/8/layout/list1"/>
    <dgm:cxn modelId="{72263A4F-86F5-404F-950E-E7E5F51495BD}" srcId="{B20E1D44-360E-47DB-A4B8-D99256A01888}" destId="{04C85238-CB14-4306-8427-B81AE4060182}" srcOrd="1" destOrd="0" parTransId="{06808AC9-D922-4AE4-9E30-CEDD7F80D94D}" sibTransId="{FD5B04B1-5990-4FF6-BD2E-E78DCBECDE86}"/>
    <dgm:cxn modelId="{2E1E6A72-822E-49BA-8D35-EA571B43E964}" type="presOf" srcId="{B20E1D44-360E-47DB-A4B8-D99256A01888}" destId="{2B4B3A0E-4E9D-46DE-8A73-097D232A82B8}" srcOrd="0" destOrd="0" presId="urn:microsoft.com/office/officeart/2005/8/layout/list1"/>
    <dgm:cxn modelId="{99F3BE73-85FC-4065-A839-66A7940D1082}" type="presOf" srcId="{B9C7988B-5896-468A-B9C0-338FCE8C95C7}" destId="{AED079F0-8A1B-466D-8BFA-9111434C2CCC}" srcOrd="1" destOrd="0" presId="urn:microsoft.com/office/officeart/2005/8/layout/list1"/>
    <dgm:cxn modelId="{CF42A779-C483-48AB-B992-D69A543B1714}" srcId="{B20E1D44-360E-47DB-A4B8-D99256A01888}" destId="{C881E008-0800-4734-BAEF-45F21DBFD451}" srcOrd="4" destOrd="0" parTransId="{D7491D33-7384-45E7-AC5D-A434D8A93029}" sibTransId="{FFC1D61B-651C-4A47-9632-35C5EC411796}"/>
    <dgm:cxn modelId="{A2485582-AB7D-4C02-A224-7806C30B0CD9}" type="presOf" srcId="{11C1AC68-8EC0-4964-A865-7E1EF40E76AC}" destId="{C8D13265-1DC4-473B-B465-1B05EDB53E21}" srcOrd="0" destOrd="0" presId="urn:microsoft.com/office/officeart/2005/8/layout/list1"/>
    <dgm:cxn modelId="{7CD38F8C-E44B-42C4-A040-B9D7CCD44208}" type="presOf" srcId="{B25F5067-A483-4063-B619-05B933A4D7AE}" destId="{5F76A8CF-9216-46E5-BDC5-1750B3330D06}" srcOrd="0" destOrd="0" presId="urn:microsoft.com/office/officeart/2005/8/layout/list1"/>
    <dgm:cxn modelId="{A4B0499C-7F7F-477D-9BE9-67B5274609EB}" srcId="{330CC096-AB2B-4B52-8CC9-CD7641011D15}" destId="{B25F5067-A483-4063-B619-05B933A4D7AE}" srcOrd="0" destOrd="0" parTransId="{D9A2F2EB-514F-4698-869E-11824A18062A}" sibTransId="{7D62F427-3B54-4FC3-B84B-7DE0C91DD215}"/>
    <dgm:cxn modelId="{D348EEA1-E1BC-4DEB-920E-89F9E8CF052B}" type="presOf" srcId="{B9C7988B-5896-468A-B9C0-338FCE8C95C7}" destId="{46D2D74E-E305-48CC-8FDF-C7201CF25190}" srcOrd="0" destOrd="0" presId="urn:microsoft.com/office/officeart/2005/8/layout/list1"/>
    <dgm:cxn modelId="{F0FC3CB2-4351-47CE-8052-6934C1037320}" srcId="{B20E1D44-360E-47DB-A4B8-D99256A01888}" destId="{330CC096-AB2B-4B52-8CC9-CD7641011D15}" srcOrd="2" destOrd="0" parTransId="{D2722D11-11CE-42D0-9F16-0E978FEE0A32}" sibTransId="{F0A18E2B-B0B7-4D4E-994A-E4C85B95CD87}"/>
    <dgm:cxn modelId="{AA788BB7-704D-4AFB-BEF1-DAC6CBDDA7C9}" srcId="{B20E1D44-360E-47DB-A4B8-D99256A01888}" destId="{81D7D360-5F6F-4C15-8D33-AC885AC67324}" srcOrd="3" destOrd="0" parTransId="{21EF17B8-7F15-4492-B758-0DFFBCC0902A}" sibTransId="{1BD03CE6-706B-45E1-A1A4-E11851C503A9}"/>
    <dgm:cxn modelId="{77D03BB8-50E6-467F-838B-52C3FCA7D2D0}" type="presOf" srcId="{C881E008-0800-4734-BAEF-45F21DBFD451}" destId="{9C8F8300-98C2-42EC-9752-3F0205FECAE7}" srcOrd="1" destOrd="0" presId="urn:microsoft.com/office/officeart/2005/8/layout/list1"/>
    <dgm:cxn modelId="{CF6109BA-D328-4665-87F4-4A062B151E99}" srcId="{04C85238-CB14-4306-8427-B81AE4060182}" destId="{4081D69C-CA29-40A8-A86E-A26C831648CD}" srcOrd="2" destOrd="0" parTransId="{35A786FE-E7F7-49B6-93B5-8DBEBD8CBDED}" sibTransId="{652ACB77-BC77-42B1-9A82-636634926105}"/>
    <dgm:cxn modelId="{FA31B1BE-A3A1-4059-B6BB-712C4A81390F}" type="presOf" srcId="{81D7D360-5F6F-4C15-8D33-AC885AC67324}" destId="{344C8095-4F0B-4877-A911-B209F90EDE6E}" srcOrd="0" destOrd="0" presId="urn:microsoft.com/office/officeart/2005/8/layout/list1"/>
    <dgm:cxn modelId="{C4B224CB-FA9F-4EF6-B9CE-EA2A457CF43D}" type="presOf" srcId="{4081D69C-CA29-40A8-A86E-A26C831648CD}" destId="{20BCF3A2-D632-48A2-8134-A869F4DCEB44}" srcOrd="0" destOrd="2" presId="urn:microsoft.com/office/officeart/2005/8/layout/list1"/>
    <dgm:cxn modelId="{9B8E5CD0-86B6-405A-AE92-35F52D2A090E}" type="presOf" srcId="{C881E008-0800-4734-BAEF-45F21DBFD451}" destId="{D7BB4616-7859-47EA-AA4B-CEE78C5A56EF}" srcOrd="0" destOrd="0" presId="urn:microsoft.com/office/officeart/2005/8/layout/list1"/>
    <dgm:cxn modelId="{20A1C3EE-5615-42FE-9275-8178663F79C9}" type="presOf" srcId="{81D7D360-5F6F-4C15-8D33-AC885AC67324}" destId="{54690EB0-C460-4FF6-9F02-9585130C9EA5}" srcOrd="1" destOrd="0" presId="urn:microsoft.com/office/officeart/2005/8/layout/list1"/>
    <dgm:cxn modelId="{ACD52FEF-1062-4578-8007-926F828BFB15}" srcId="{B9C7988B-5896-468A-B9C0-338FCE8C95C7}" destId="{11C1AC68-8EC0-4964-A865-7E1EF40E76AC}" srcOrd="0" destOrd="0" parTransId="{D1CC45C3-FC21-48BA-8C14-218BE4526706}" sibTransId="{81C9DE83-91A6-43E4-B306-1E800CEF21DB}"/>
    <dgm:cxn modelId="{72B94A91-9585-409C-BAD8-EBEA776F7AE6}" type="presParOf" srcId="{2B4B3A0E-4E9D-46DE-8A73-097D232A82B8}" destId="{C1913A2A-DEC9-486C-80B9-EE8D1867CE5E}" srcOrd="0" destOrd="0" presId="urn:microsoft.com/office/officeart/2005/8/layout/list1"/>
    <dgm:cxn modelId="{F3615DB3-5F7E-4E86-8AB4-C0E15ED14D71}" type="presParOf" srcId="{C1913A2A-DEC9-486C-80B9-EE8D1867CE5E}" destId="{46D2D74E-E305-48CC-8FDF-C7201CF25190}" srcOrd="0" destOrd="0" presId="urn:microsoft.com/office/officeart/2005/8/layout/list1"/>
    <dgm:cxn modelId="{27635FDB-4615-4A7F-AA67-8F333390C6AE}" type="presParOf" srcId="{C1913A2A-DEC9-486C-80B9-EE8D1867CE5E}" destId="{AED079F0-8A1B-466D-8BFA-9111434C2CCC}" srcOrd="1" destOrd="0" presId="urn:microsoft.com/office/officeart/2005/8/layout/list1"/>
    <dgm:cxn modelId="{188010B3-8A79-482A-B81A-D6DF26C78CC4}" type="presParOf" srcId="{2B4B3A0E-4E9D-46DE-8A73-097D232A82B8}" destId="{FBA325F7-1F00-48B7-B8D8-F48911B4F5A2}" srcOrd="1" destOrd="0" presId="urn:microsoft.com/office/officeart/2005/8/layout/list1"/>
    <dgm:cxn modelId="{3A5B6DC4-3638-4724-80C0-9D6F93B9C9AF}" type="presParOf" srcId="{2B4B3A0E-4E9D-46DE-8A73-097D232A82B8}" destId="{C8D13265-1DC4-473B-B465-1B05EDB53E21}" srcOrd="2" destOrd="0" presId="urn:microsoft.com/office/officeart/2005/8/layout/list1"/>
    <dgm:cxn modelId="{000AEA52-6C15-4D17-9ABC-D1D5293FE279}" type="presParOf" srcId="{2B4B3A0E-4E9D-46DE-8A73-097D232A82B8}" destId="{9303ED54-8159-44A1-81AC-0269B16D1778}" srcOrd="3" destOrd="0" presId="urn:microsoft.com/office/officeart/2005/8/layout/list1"/>
    <dgm:cxn modelId="{E92146A7-6BEE-4C7D-A322-4E34C3813935}" type="presParOf" srcId="{2B4B3A0E-4E9D-46DE-8A73-097D232A82B8}" destId="{9351034B-FB3D-4737-8F1F-DB0B2222F94E}" srcOrd="4" destOrd="0" presId="urn:microsoft.com/office/officeart/2005/8/layout/list1"/>
    <dgm:cxn modelId="{6221236C-46EF-4B87-A747-0F94EBB8E2F6}" type="presParOf" srcId="{9351034B-FB3D-4737-8F1F-DB0B2222F94E}" destId="{3FA4E48F-9149-4FDE-A64B-B5EC7D3E08EA}" srcOrd="0" destOrd="0" presId="urn:microsoft.com/office/officeart/2005/8/layout/list1"/>
    <dgm:cxn modelId="{ABF846BD-134D-4858-BB37-D65D07E9791C}" type="presParOf" srcId="{9351034B-FB3D-4737-8F1F-DB0B2222F94E}" destId="{A86E6F6B-B69A-4A38-8FF3-F04275C8E267}" srcOrd="1" destOrd="0" presId="urn:microsoft.com/office/officeart/2005/8/layout/list1"/>
    <dgm:cxn modelId="{2C56F5CE-FB4D-4AFE-92CC-DF6CB9520FF2}" type="presParOf" srcId="{2B4B3A0E-4E9D-46DE-8A73-097D232A82B8}" destId="{DACB6525-DC98-4B13-9D1A-6191A788BA34}" srcOrd="5" destOrd="0" presId="urn:microsoft.com/office/officeart/2005/8/layout/list1"/>
    <dgm:cxn modelId="{893F3DE7-811C-42BE-A0D1-1ECC480B3DC8}" type="presParOf" srcId="{2B4B3A0E-4E9D-46DE-8A73-097D232A82B8}" destId="{20BCF3A2-D632-48A2-8134-A869F4DCEB44}" srcOrd="6" destOrd="0" presId="urn:microsoft.com/office/officeart/2005/8/layout/list1"/>
    <dgm:cxn modelId="{3D6EACBB-08EA-4302-A351-CECCD2E8D569}" type="presParOf" srcId="{2B4B3A0E-4E9D-46DE-8A73-097D232A82B8}" destId="{FAC31AC9-9162-48AE-B3F8-7FAD657DA9D1}" srcOrd="7" destOrd="0" presId="urn:microsoft.com/office/officeart/2005/8/layout/list1"/>
    <dgm:cxn modelId="{0916CE8B-297C-4DDF-BCB5-5BA74F5E38E1}" type="presParOf" srcId="{2B4B3A0E-4E9D-46DE-8A73-097D232A82B8}" destId="{585029EA-A6A5-4C67-9636-70476927E949}" srcOrd="8" destOrd="0" presId="urn:microsoft.com/office/officeart/2005/8/layout/list1"/>
    <dgm:cxn modelId="{753A8405-28F5-4D68-8693-1D85A95C9E57}" type="presParOf" srcId="{585029EA-A6A5-4C67-9636-70476927E949}" destId="{D7B165D5-EDB7-465E-A4A9-935E96729B13}" srcOrd="0" destOrd="0" presId="urn:microsoft.com/office/officeart/2005/8/layout/list1"/>
    <dgm:cxn modelId="{9F8100F1-59D5-4716-9571-92B91FEE7390}" type="presParOf" srcId="{585029EA-A6A5-4C67-9636-70476927E949}" destId="{8E16E0D2-BA7E-438A-87C2-59B2245F6184}" srcOrd="1" destOrd="0" presId="urn:microsoft.com/office/officeart/2005/8/layout/list1"/>
    <dgm:cxn modelId="{9D3581C0-4926-4EF0-AC4F-E7A7220FA924}" type="presParOf" srcId="{2B4B3A0E-4E9D-46DE-8A73-097D232A82B8}" destId="{FE5E88EF-4F5A-42BB-92D5-7506443195A8}" srcOrd="9" destOrd="0" presId="urn:microsoft.com/office/officeart/2005/8/layout/list1"/>
    <dgm:cxn modelId="{AEB29E0E-ED4F-490B-8377-9BC17E6D347F}" type="presParOf" srcId="{2B4B3A0E-4E9D-46DE-8A73-097D232A82B8}" destId="{5F76A8CF-9216-46E5-BDC5-1750B3330D06}" srcOrd="10" destOrd="0" presId="urn:microsoft.com/office/officeart/2005/8/layout/list1"/>
    <dgm:cxn modelId="{04697F0A-873D-4A04-BAB8-938F50DC2AC8}" type="presParOf" srcId="{2B4B3A0E-4E9D-46DE-8A73-097D232A82B8}" destId="{5B348E46-9989-45E9-AF8C-0FDB4C716676}" srcOrd="11" destOrd="0" presId="urn:microsoft.com/office/officeart/2005/8/layout/list1"/>
    <dgm:cxn modelId="{BB8B2ABB-6107-4064-8108-D09FCA9D867A}" type="presParOf" srcId="{2B4B3A0E-4E9D-46DE-8A73-097D232A82B8}" destId="{A10C2E60-5114-4934-A624-25F35587B9F8}" srcOrd="12" destOrd="0" presId="urn:microsoft.com/office/officeart/2005/8/layout/list1"/>
    <dgm:cxn modelId="{5576FCD0-9942-4331-85B4-7E549E7366B9}" type="presParOf" srcId="{A10C2E60-5114-4934-A624-25F35587B9F8}" destId="{344C8095-4F0B-4877-A911-B209F90EDE6E}" srcOrd="0" destOrd="0" presId="urn:microsoft.com/office/officeart/2005/8/layout/list1"/>
    <dgm:cxn modelId="{2F7FD9B0-C132-4CE9-8C85-1611F3DE9AF9}" type="presParOf" srcId="{A10C2E60-5114-4934-A624-25F35587B9F8}" destId="{54690EB0-C460-4FF6-9F02-9585130C9EA5}" srcOrd="1" destOrd="0" presId="urn:microsoft.com/office/officeart/2005/8/layout/list1"/>
    <dgm:cxn modelId="{39AEE353-8527-48CA-8037-5741B698A85A}" type="presParOf" srcId="{2B4B3A0E-4E9D-46DE-8A73-097D232A82B8}" destId="{3CDF95F3-CD5D-47D5-B063-2F2D952630D6}" srcOrd="13" destOrd="0" presId="urn:microsoft.com/office/officeart/2005/8/layout/list1"/>
    <dgm:cxn modelId="{3485C523-940C-44F1-8C20-31AFBF19DDDB}" type="presParOf" srcId="{2B4B3A0E-4E9D-46DE-8A73-097D232A82B8}" destId="{FEE2B422-3702-4418-BA0D-44095712F492}" srcOrd="14" destOrd="0" presId="urn:microsoft.com/office/officeart/2005/8/layout/list1"/>
    <dgm:cxn modelId="{F58ECBE3-E9B6-429B-A2FE-D02AD9CDCE2B}" type="presParOf" srcId="{2B4B3A0E-4E9D-46DE-8A73-097D232A82B8}" destId="{5017F120-17B6-4C88-8DCB-F6AF8EE658A7}" srcOrd="15" destOrd="0" presId="urn:microsoft.com/office/officeart/2005/8/layout/list1"/>
    <dgm:cxn modelId="{CD4F919C-A3E2-4D5F-AC76-BF490E848264}" type="presParOf" srcId="{2B4B3A0E-4E9D-46DE-8A73-097D232A82B8}" destId="{A69E2536-150D-4BA9-ABA3-68363223050E}" srcOrd="16" destOrd="0" presId="urn:microsoft.com/office/officeart/2005/8/layout/list1"/>
    <dgm:cxn modelId="{B53294C7-659C-4347-B658-6E7579CF33A2}" type="presParOf" srcId="{A69E2536-150D-4BA9-ABA3-68363223050E}" destId="{D7BB4616-7859-47EA-AA4B-CEE78C5A56EF}" srcOrd="0" destOrd="0" presId="urn:microsoft.com/office/officeart/2005/8/layout/list1"/>
    <dgm:cxn modelId="{2DF01B4A-9528-4521-9985-511CF1309DED}" type="presParOf" srcId="{A69E2536-150D-4BA9-ABA3-68363223050E}" destId="{9C8F8300-98C2-42EC-9752-3F0205FECAE7}" srcOrd="1" destOrd="0" presId="urn:microsoft.com/office/officeart/2005/8/layout/list1"/>
    <dgm:cxn modelId="{FE130E07-AAA5-4589-9F02-D76AC52AF636}" type="presParOf" srcId="{2B4B3A0E-4E9D-46DE-8A73-097D232A82B8}" destId="{C2EC8E2C-349F-4B8D-90D8-72A7719C9264}" srcOrd="17" destOrd="0" presId="urn:microsoft.com/office/officeart/2005/8/layout/list1"/>
    <dgm:cxn modelId="{06D80A8C-DF0F-40F5-A5A2-D062F18454AA}" type="presParOf" srcId="{2B4B3A0E-4E9D-46DE-8A73-097D232A82B8}" destId="{A98D7116-1B18-4883-9274-D4BCED8053F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13265-1DC4-473B-B465-1B05EDB53E21}">
      <dsp:nvSpPr>
        <dsp:cNvPr id="0" name=""/>
        <dsp:cNvSpPr/>
      </dsp:nvSpPr>
      <dsp:spPr>
        <a:xfrm>
          <a:off x="0" y="414649"/>
          <a:ext cx="8501009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270764" rIns="659773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b="0" kern="1200" noProof="0">
              <a:latin typeface="Calibri" panose="020F0502020204030204"/>
            </a:rPr>
            <a:t>Toelichting Avri bijeenkomsten</a:t>
          </a:r>
          <a:br>
            <a:rPr lang="nl-NL" sz="1300" b="1" kern="1200" noProof="0">
              <a:latin typeface="Calibri" panose="020F0502020204030204"/>
            </a:rPr>
          </a:br>
          <a:endParaRPr lang="nl-NL" sz="1300" b="0" kern="1200" noProof="0">
            <a:solidFill>
              <a:srgbClr val="010000"/>
            </a:solidFill>
            <a:latin typeface="Calibri" panose="020F0502020204030204"/>
          </a:endParaRPr>
        </a:p>
      </dsp:txBody>
      <dsp:txXfrm>
        <a:off x="0" y="414649"/>
        <a:ext cx="8501009" cy="737100"/>
      </dsp:txXfrm>
    </dsp:sp>
    <dsp:sp modelId="{AED079F0-8A1B-466D-8BFA-9111434C2CCC}">
      <dsp:nvSpPr>
        <dsp:cNvPr id="0" name=""/>
        <dsp:cNvSpPr/>
      </dsp:nvSpPr>
      <dsp:spPr>
        <a:xfrm>
          <a:off x="425050" y="167478"/>
          <a:ext cx="5950706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noProof="0"/>
            <a:t>Opening</a:t>
          </a:r>
          <a:endParaRPr lang="nl-NL" sz="1300" kern="1200" noProof="0"/>
        </a:p>
      </dsp:txBody>
      <dsp:txXfrm>
        <a:off x="443784" y="186212"/>
        <a:ext cx="5913238" cy="346292"/>
      </dsp:txXfrm>
    </dsp:sp>
    <dsp:sp modelId="{20BCF3A2-D632-48A2-8134-A869F4DCEB44}">
      <dsp:nvSpPr>
        <dsp:cNvPr id="0" name=""/>
        <dsp:cNvSpPr/>
      </dsp:nvSpPr>
      <dsp:spPr>
        <a:xfrm>
          <a:off x="0" y="1377400"/>
          <a:ext cx="850100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270764" rIns="659773" bIns="92456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sz="1300" b="0" kern="1200" noProof="0"/>
            <a:t> Bestuurlijk overdrachtsdocument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sz="1300" b="0" kern="1200" noProof="0"/>
            <a:t> Bestuursrechtelijk handhaven op de Afvalstoffenverordening</a:t>
          </a:r>
        </a:p>
        <a:p>
          <a:pPr marL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har char="•"/>
          </a:pPr>
          <a:r>
            <a:rPr lang="nl-NL" sz="1300" b="0" kern="1200" noProof="0"/>
            <a:t> Overdracht stortplaats </a:t>
          </a:r>
        </a:p>
      </dsp:txBody>
      <dsp:txXfrm>
        <a:off x="0" y="1377400"/>
        <a:ext cx="8501009" cy="982800"/>
      </dsp:txXfrm>
    </dsp:sp>
    <dsp:sp modelId="{A86E6F6B-B69A-4A38-8FF3-F04275C8E267}">
      <dsp:nvSpPr>
        <dsp:cNvPr id="0" name=""/>
        <dsp:cNvSpPr/>
      </dsp:nvSpPr>
      <dsp:spPr>
        <a:xfrm>
          <a:off x="425050" y="1166658"/>
          <a:ext cx="5950706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noProof="0"/>
            <a:t>Platformbijeenkomst – AB vergadering februari 2026 </a:t>
          </a:r>
          <a:endParaRPr lang="nl-NL" sz="1300" kern="1200" noProof="0"/>
        </a:p>
      </dsp:txBody>
      <dsp:txXfrm>
        <a:off x="443784" y="1185392"/>
        <a:ext cx="5913238" cy="346292"/>
      </dsp:txXfrm>
    </dsp:sp>
    <dsp:sp modelId="{5F76A8CF-9216-46E5-BDC5-1750B3330D06}">
      <dsp:nvSpPr>
        <dsp:cNvPr id="0" name=""/>
        <dsp:cNvSpPr/>
      </dsp:nvSpPr>
      <dsp:spPr>
        <a:xfrm>
          <a:off x="0" y="2603418"/>
          <a:ext cx="8501009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270764" rIns="65977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b="0" kern="1200" noProof="0"/>
            <a:t>Circulair Ambachtscentrum </a:t>
          </a:r>
          <a:r>
            <a:rPr lang="nl-NL" sz="1300" b="0" kern="1200" noProof="0" err="1"/>
            <a:t>Medel</a:t>
          </a:r>
          <a:endParaRPr lang="nl-NL" sz="1300" b="0" kern="1200" noProof="0"/>
        </a:p>
      </dsp:txBody>
      <dsp:txXfrm>
        <a:off x="0" y="2603418"/>
        <a:ext cx="8501009" cy="552825"/>
      </dsp:txXfrm>
    </dsp:sp>
    <dsp:sp modelId="{8E16E0D2-BA7E-438A-87C2-59B2245F6184}">
      <dsp:nvSpPr>
        <dsp:cNvPr id="0" name=""/>
        <dsp:cNvSpPr/>
      </dsp:nvSpPr>
      <dsp:spPr>
        <a:xfrm>
          <a:off x="425050" y="2411538"/>
          <a:ext cx="5950706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noProof="0"/>
            <a:t>Actuele ontwikkelingen</a:t>
          </a:r>
        </a:p>
      </dsp:txBody>
      <dsp:txXfrm>
        <a:off x="443784" y="2430272"/>
        <a:ext cx="5913238" cy="346292"/>
      </dsp:txXfrm>
    </dsp:sp>
    <dsp:sp modelId="{FEE2B422-3702-4418-BA0D-44095712F492}">
      <dsp:nvSpPr>
        <dsp:cNvPr id="0" name=""/>
        <dsp:cNvSpPr/>
      </dsp:nvSpPr>
      <dsp:spPr>
        <a:xfrm>
          <a:off x="0" y="3407487"/>
          <a:ext cx="850100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690EB0-C460-4FF6-9F02-9585130C9EA5}">
      <dsp:nvSpPr>
        <dsp:cNvPr id="0" name=""/>
        <dsp:cNvSpPr/>
      </dsp:nvSpPr>
      <dsp:spPr>
        <a:xfrm>
          <a:off x="485207" y="4043756"/>
          <a:ext cx="5950706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noProof="0">
              <a:latin typeface="Calibri" panose="020F0502020204030204"/>
            </a:rPr>
            <a:t>Resultaten enquête “Afval” – door CDA fracties Rivierenland</a:t>
          </a:r>
          <a:endParaRPr lang="nl-NL" sz="1300" kern="1200" noProof="0"/>
        </a:p>
      </dsp:txBody>
      <dsp:txXfrm>
        <a:off x="503941" y="4062490"/>
        <a:ext cx="5913238" cy="346292"/>
      </dsp:txXfrm>
    </dsp:sp>
    <dsp:sp modelId="{A98D7116-1B18-4883-9274-D4BCED8053F7}">
      <dsp:nvSpPr>
        <dsp:cNvPr id="0" name=""/>
        <dsp:cNvSpPr/>
      </dsp:nvSpPr>
      <dsp:spPr>
        <a:xfrm>
          <a:off x="0" y="3376804"/>
          <a:ext cx="8501009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270764" rIns="65977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 noProof="0"/>
            <a:t>Volgende platformbijeenkomst </a:t>
          </a:r>
        </a:p>
      </dsp:txBody>
      <dsp:txXfrm>
        <a:off x="0" y="3376804"/>
        <a:ext cx="8501009" cy="552825"/>
      </dsp:txXfrm>
    </dsp:sp>
    <dsp:sp modelId="{9C8F8300-98C2-42EC-9752-3F0205FECAE7}">
      <dsp:nvSpPr>
        <dsp:cNvPr id="0" name=""/>
        <dsp:cNvSpPr/>
      </dsp:nvSpPr>
      <dsp:spPr>
        <a:xfrm>
          <a:off x="449112" y="3202514"/>
          <a:ext cx="5950706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noProof="0">
              <a:latin typeface="Calibri" panose="020F0502020204030204"/>
            </a:rPr>
            <a:t>Sluiting</a:t>
          </a:r>
          <a:endParaRPr lang="nl-NL" sz="1300" kern="1200" noProof="0"/>
        </a:p>
      </dsp:txBody>
      <dsp:txXfrm>
        <a:off x="467846" y="3221248"/>
        <a:ext cx="5913238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88FD2C83-F22E-9C49-A060-C2A28667FDEE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D5853B87-A37F-BD46-86E7-F303B87649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2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138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Dit betreft een selectie van de Uitgangspunten en Doelen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6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Circulair Ambachtscentrum raakt ook andere facetten in de maatschappij, zoals het sociaal domein, opleiding/educatie en werkgelegenheid.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88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69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ED6F8-1E0A-3D32-B01C-9E258FDE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0D23AE-487A-BE09-F0D2-49AF50640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1FB0E2-C6D4-DC9E-ED18-29F43EEC1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86009B-FA5A-A627-8916-D7EC3C70E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078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510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51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58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62D66-C13E-3789-E063-CA42B778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F305303-598C-4F76-2348-FA1397F9B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AFA6E1A-4378-449B-0793-53001B959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FFE904-5E4F-1026-FCA2-0F83D4058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755B0-5DFB-DB89-1C1B-D94A2257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34B71F-0AE1-120F-7D4C-D6F08EE6A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F05221-628E-ACE1-CD44-8AC113FA7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A73E00-B5D4-B2A2-6C66-84A270750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980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C48A-5589-0E68-13C1-414203D07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BDC92D-6C0B-DECE-F7AB-4710834DB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08B569-A7F0-E323-A75A-EE70DF21B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CD0748-4E38-BBD9-2A7B-A53D6CEBC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34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Vrije vorm 31">
            <a:extLst>
              <a:ext uri="{FF2B5EF4-FFF2-40B4-BE49-F238E27FC236}">
                <a16:creationId xmlns:a16="http://schemas.microsoft.com/office/drawing/2014/main" id="{DF96EA63-DED5-764C-82A4-0651583EFCFF}"/>
              </a:ext>
            </a:extLst>
          </p:cNvPr>
          <p:cNvSpPr/>
          <p:nvPr userDrawn="1"/>
        </p:nvSpPr>
        <p:spPr>
          <a:xfrm>
            <a:off x="0" y="0"/>
            <a:ext cx="12192000" cy="6925733"/>
          </a:xfrm>
          <a:custGeom>
            <a:avLst/>
            <a:gdLst>
              <a:gd name="connsiteX0" fmla="*/ 0 w 12192000"/>
              <a:gd name="connsiteY0" fmla="*/ 0 h 6925733"/>
              <a:gd name="connsiteX1" fmla="*/ 12192000 w 12192000"/>
              <a:gd name="connsiteY1" fmla="*/ 0 h 6925733"/>
              <a:gd name="connsiteX2" fmla="*/ 12192000 w 12192000"/>
              <a:gd name="connsiteY2" fmla="*/ 3684328 h 6925733"/>
              <a:gd name="connsiteX3" fmla="*/ 12153389 w 12192000"/>
              <a:gd name="connsiteY3" fmla="*/ 3713335 h 6925733"/>
              <a:gd name="connsiteX4" fmla="*/ 4604577 w 12192000"/>
              <a:gd name="connsiteY4" fmla="*/ 6916623 h 6925733"/>
              <a:gd name="connsiteX5" fmla="*/ 4566302 w 12192000"/>
              <a:gd name="connsiteY5" fmla="*/ 6925733 h 6925733"/>
              <a:gd name="connsiteX6" fmla="*/ 0 w 12192000"/>
              <a:gd name="connsiteY6" fmla="*/ 6925733 h 692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925733">
                <a:moveTo>
                  <a:pt x="0" y="0"/>
                </a:moveTo>
                <a:lnTo>
                  <a:pt x="12192000" y="0"/>
                </a:lnTo>
                <a:lnTo>
                  <a:pt x="12192000" y="3684328"/>
                </a:lnTo>
                <a:lnTo>
                  <a:pt x="12153389" y="3713335"/>
                </a:lnTo>
                <a:cubicBezTo>
                  <a:pt x="10410147" y="4986370"/>
                  <a:pt x="7285894" y="6244992"/>
                  <a:pt x="4604577" y="6916623"/>
                </a:cubicBezTo>
                <a:lnTo>
                  <a:pt x="4566302" y="6925733"/>
                </a:lnTo>
                <a:lnTo>
                  <a:pt x="0" y="69257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98A6F3-CEF1-A947-8C21-0873D1C5E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9B99D7-4077-2C4A-B198-EAD9057F2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A6A39F-0C47-E749-88D2-3A535ED6A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600" y="4632326"/>
            <a:ext cx="4707466" cy="47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dia_2">
    <p:bg>
      <p:bgPr>
        <a:solidFill>
          <a:schemeClr val="bg1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558800" y="890406"/>
            <a:ext cx="11108827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i="0" baseline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58800" y="2145788"/>
            <a:ext cx="11108827" cy="4163533"/>
          </a:xfrm>
          <a:prstGeom prst="rect">
            <a:avLst/>
          </a:prstGeom>
        </p:spPr>
        <p:txBody>
          <a:bodyPr anchor="t" anchorCtr="0"/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400" b="0" i="0" baseline="0">
                <a:solidFill>
                  <a:srgbClr val="123277"/>
                </a:solidFill>
                <a:latin typeface="Helvetica"/>
                <a:cs typeface="Helvetica"/>
              </a:defRPr>
            </a:lvl1pPr>
            <a:lvl2pPr marL="800100" marR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lang="en-US" sz="2000" b="0" i="0" kern="1200" baseline="0" dirty="0" smtClean="0">
                <a:solidFill>
                  <a:srgbClr val="123277"/>
                </a:solidFill>
                <a:latin typeface="Helvetica"/>
                <a:ea typeface="+mn-ea"/>
                <a:cs typeface="Helvetica"/>
              </a:defRPr>
            </a:lvl2pPr>
            <a:lvl3pPr marL="9144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None/>
              <a:tabLst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pPr lvl="1"/>
            <a:r>
              <a:rPr lang="en-US"/>
              <a:t>Click to edit Master subtitle style</a:t>
            </a:r>
          </a:p>
          <a:p>
            <a:pPr marL="1257300" marR="0" lvl="2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56E89A67-51FF-455D-AB69-4E239AB8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285" y="6356357"/>
            <a:ext cx="1884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BEC30A-40BD-4CA9-BD96-4E5D2AC1F902}" type="datetime1">
              <a:rPr lang="nl-NL" sz="1200" smtClean="0"/>
              <a:t>13-1-2026</a:t>
            </a:fld>
            <a:endParaRPr lang="nl-NL" sz="120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A3370ADE-9206-4A44-8F30-4CEA69AE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3307" y="6356357"/>
            <a:ext cx="5430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/>
              <a:t>Zonnevelden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BE9D1034-A5D8-4ECD-85F7-1B56D348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4991" y="6356357"/>
            <a:ext cx="695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2DA99D-0C26-4C42-86AE-C0A204332129}" type="slidenum">
              <a:rPr lang="nl-NL" sz="1200" smtClean="0"/>
              <a:pPr/>
              <a:t>‹#›</a:t>
            </a:fld>
            <a:endParaRPr lang="nl-NL" sz="1200"/>
          </a:p>
        </p:txBody>
      </p:sp>
    </p:spTree>
    <p:extLst>
      <p:ext uri="{BB962C8B-B14F-4D97-AF65-F5344CB8AC3E}">
        <p14:creationId xmlns:p14="http://schemas.microsoft.com/office/powerpoint/2010/main" val="40958252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161600" cy="1065600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6000" y="1295400"/>
            <a:ext cx="6890400" cy="4114800"/>
          </a:xfrm>
        </p:spPr>
        <p:txBody>
          <a:bodyPr/>
          <a:lstStyle>
            <a:lvl1pPr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802" y="1295400"/>
            <a:ext cx="3149599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8641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8A6F3-CEF1-A947-8C21-0873D1C5E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9B99D7-4077-2C4A-B198-EAD9057F2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821ED2-BE16-184A-B43E-BB38EB021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600" y="4632326"/>
            <a:ext cx="4707466" cy="4707466"/>
          </a:xfrm>
          <a:prstGeom prst="rect">
            <a:avLst/>
          </a:prstGeom>
        </p:spPr>
      </p:pic>
      <p:sp>
        <p:nvSpPr>
          <p:cNvPr id="5" name="Graphic 8">
            <a:extLst>
              <a:ext uri="{FF2B5EF4-FFF2-40B4-BE49-F238E27FC236}">
                <a16:creationId xmlns:a16="http://schemas.microsoft.com/office/drawing/2014/main" id="{4BA999F0-28CE-EF4E-B15B-7818E94746B0}"/>
              </a:ext>
            </a:extLst>
          </p:cNvPr>
          <p:cNvSpPr/>
          <p:nvPr userDrawn="1"/>
        </p:nvSpPr>
        <p:spPr>
          <a:xfrm>
            <a:off x="0" y="-3194682"/>
            <a:ext cx="10080295" cy="12901287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33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AADC0DB3-6C42-BB4D-B48C-FF3106E0A403}"/>
              </a:ext>
            </a:extLst>
          </p:cNvPr>
          <p:cNvSpPr/>
          <p:nvPr userDrawn="1"/>
        </p:nvSpPr>
        <p:spPr>
          <a:xfrm>
            <a:off x="-4538774" y="-7443463"/>
            <a:ext cx="16990186" cy="21744925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A85E6E-FD72-A940-9B8B-D8C16730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9DB767-DD8B-5D44-9C85-2ED5ADFD8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  <p:sp>
        <p:nvSpPr>
          <p:cNvPr id="6" name="Graphic 8">
            <a:extLst>
              <a:ext uri="{FF2B5EF4-FFF2-40B4-BE49-F238E27FC236}">
                <a16:creationId xmlns:a16="http://schemas.microsoft.com/office/drawing/2014/main" id="{AAD9DBB4-3CAE-AD48-B52B-0CCC0F181F37}"/>
              </a:ext>
            </a:extLst>
          </p:cNvPr>
          <p:cNvSpPr/>
          <p:nvPr userDrawn="1"/>
        </p:nvSpPr>
        <p:spPr>
          <a:xfrm>
            <a:off x="-4538774" y="-7443463"/>
            <a:ext cx="16990186" cy="21744925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9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 gro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8">
            <a:extLst>
              <a:ext uri="{FF2B5EF4-FFF2-40B4-BE49-F238E27FC236}">
                <a16:creationId xmlns:a16="http://schemas.microsoft.com/office/drawing/2014/main" id="{E13F5C66-494D-B643-BF13-005FF64FD8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52177D-1D35-9A40-AE08-D87EB6A16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1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A4F2D3-38A2-2564-50F8-EA01C0E87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807" y="-765310"/>
            <a:ext cx="11239018" cy="79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440953-592E-1C45-AB33-1BD9508D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D8CC27-B613-6A4A-B610-D647EF3E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4281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D0A00-642A-1795-5A78-45EB140A8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3861"/>
          </a:xfrm>
        </p:spPr>
        <p:txBody>
          <a:bodyPr>
            <a:normAutofit fontScale="90000"/>
          </a:bodyPr>
          <a:lstStyle/>
          <a:p>
            <a:r>
              <a:rPr lang="nl-NL" noProof="0">
                <a:latin typeface="Calibri"/>
                <a:ea typeface="Calibri"/>
                <a:cs typeface="Arial"/>
              </a:rPr>
              <a:t>Welkom</a:t>
            </a:r>
            <a:br>
              <a:rPr lang="nl-NL" noProof="0">
                <a:latin typeface="Calibri"/>
              </a:rPr>
            </a:br>
            <a:endParaRPr lang="nl-NL" sz="4000" noProof="0">
              <a:cs typeface="Calibri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79347A-BDEC-7B5B-22AF-FBC0973BD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4592"/>
            <a:ext cx="9144000" cy="2631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6000" b="1" noProof="0">
                <a:latin typeface="Calibri"/>
                <a:ea typeface="Calibri"/>
                <a:cs typeface="Arial"/>
              </a:rPr>
              <a:t>Platformbijeenkomst Avri</a:t>
            </a:r>
            <a:br>
              <a:rPr lang="nl-NL" sz="6000" b="1" noProof="0">
                <a:latin typeface="Calibri"/>
              </a:rPr>
            </a:br>
            <a:br>
              <a:rPr lang="nl-NL" noProof="0">
                <a:latin typeface="Calibri"/>
              </a:rPr>
            </a:br>
            <a:endParaRPr lang="nl-NL" noProof="0">
              <a:latin typeface="Calibri"/>
            </a:endParaRPr>
          </a:p>
          <a:p>
            <a:endParaRPr lang="nl-NL" noProof="0">
              <a:latin typeface="Calibri"/>
            </a:endParaRPr>
          </a:p>
          <a:p>
            <a:r>
              <a:rPr lang="nl-NL" noProof="0">
                <a:latin typeface="Calibri"/>
              </a:rPr>
              <a:t>12 januari 2026  </a:t>
            </a:r>
            <a:endParaRPr lang="nl-NL" noProof="0">
              <a:latin typeface="Calibri"/>
              <a:ea typeface="Calibri"/>
              <a:cs typeface="Calibri"/>
            </a:endParaRPr>
          </a:p>
          <a:p>
            <a:endParaRPr lang="nl-NL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EEA8445-82A4-634F-8CE6-AD8D2C0067E4}"/>
              </a:ext>
            </a:extLst>
          </p:cNvPr>
          <p:cNvSpPr txBox="1">
            <a:spLocks/>
          </p:cNvSpPr>
          <p:nvPr/>
        </p:nvSpPr>
        <p:spPr>
          <a:xfrm>
            <a:off x="152400" y="5206242"/>
            <a:ext cx="4859130" cy="1789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600" noProof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38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D5B1-8DAF-4CFA-4F87-24B11B4B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nl-NL" sz="4400" noProof="0">
                <a:ea typeface="Calibri"/>
                <a:cs typeface="Calibri"/>
              </a:rPr>
              <a:t>werkwijze toezicht &amp; handhaving bij Avri</a:t>
            </a:r>
            <a:endParaRPr lang="nl-NL" noProof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9940E-9F71-2600-C915-D98FC4AF5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l-NL" noProof="0">
                <a:ea typeface="Calibri" panose="020F0502020204030204"/>
                <a:cs typeface="Calibri" panose="020F0502020204030204"/>
              </a:rPr>
              <a:t>Huidige werkwijze :</a:t>
            </a:r>
          </a:p>
          <a:p>
            <a:pPr marL="342900" indent="-342900" algn="l">
              <a:buChar char="•"/>
            </a:pPr>
            <a:r>
              <a:rPr lang="nl-NL" sz="2000" noProof="0">
                <a:ea typeface="Calibri" panose="020F0502020204030204"/>
                <a:cs typeface="Calibri" panose="020F0502020204030204"/>
              </a:rPr>
              <a:t>Op de afvalstoffenverordening (ASV) voor alle 8 gemeenten</a:t>
            </a:r>
          </a:p>
          <a:p>
            <a:pPr marL="342900" indent="-342900"/>
            <a:r>
              <a:rPr lang="nl-NL" sz="2000" noProof="0">
                <a:ea typeface="Calibri" panose="020F0502020204030204"/>
                <a:cs typeface="Calibri" panose="020F0502020204030204"/>
              </a:rPr>
              <a:t>Op Algemene Plaatselijke verordening (APV) voor Tiel, Culemborg en Zaltbommel</a:t>
            </a:r>
            <a:r>
              <a:rPr lang="nl-NL" sz="2000">
                <a:ea typeface="Calibri" panose="020F0502020204030204"/>
                <a:cs typeface="Calibri" panose="020F0502020204030204"/>
              </a:rPr>
              <a:t> (tot medio mei/juni 2026)</a:t>
            </a:r>
            <a:endParaRPr lang="nl-NL" sz="2000" noProof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nl-NL" sz="2000">
              <a:ea typeface="Calibri" panose="020F0502020204030204"/>
              <a:cs typeface="Calibri" panose="020F0502020204030204"/>
            </a:endParaRPr>
          </a:p>
          <a:p>
            <a:pPr algn="l"/>
            <a:r>
              <a:rPr lang="nl-NL" noProof="0">
                <a:ea typeface="Calibri" panose="020F0502020204030204"/>
                <a:cs typeface="Calibri" panose="020F0502020204030204"/>
              </a:rPr>
              <a:t>Werkwijze op nieuwe inrichting toezicht &amp; handhaving</a:t>
            </a:r>
          </a:p>
          <a:p>
            <a:pPr marL="342900" indent="-342900" algn="l">
              <a:buChar char="•"/>
            </a:pPr>
            <a:r>
              <a:rPr lang="nl-NL" sz="2000" noProof="0">
                <a:ea typeface="Calibri" panose="020F0502020204030204"/>
                <a:cs typeface="Calibri" panose="020F0502020204030204"/>
              </a:rPr>
              <a:t>In relatie tot project Schone grondstoffen (preventieve kant)</a:t>
            </a:r>
          </a:p>
          <a:p>
            <a:pPr marL="342900" indent="-342900" algn="l">
              <a:buChar char="•"/>
            </a:pPr>
            <a:r>
              <a:rPr lang="nl-NL" sz="2000" noProof="0">
                <a:ea typeface="Calibri" panose="020F0502020204030204"/>
                <a:cs typeface="Calibri" panose="020F0502020204030204"/>
              </a:rPr>
              <a:t>In relatie tot handhavingsvorm Strafrechtelijk </a:t>
            </a:r>
            <a:r>
              <a:rPr lang="nl-NL" sz="2000" noProof="0" err="1">
                <a:ea typeface="Calibri" panose="020F0502020204030204"/>
                <a:cs typeface="Calibri" panose="020F0502020204030204"/>
              </a:rPr>
              <a:t>vs</a:t>
            </a:r>
            <a:r>
              <a:rPr lang="nl-NL" sz="2000" noProof="0">
                <a:ea typeface="Calibri" panose="020F0502020204030204"/>
                <a:cs typeface="Calibri" panose="020F0502020204030204"/>
              </a:rPr>
              <a:t> bestuursrechtelijk (repressieve kant)</a:t>
            </a:r>
          </a:p>
        </p:txBody>
      </p:sp>
    </p:spTree>
    <p:extLst>
      <p:ext uri="{BB962C8B-B14F-4D97-AF65-F5344CB8AC3E}">
        <p14:creationId xmlns:p14="http://schemas.microsoft.com/office/powerpoint/2010/main" val="35156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B202-2E45-B255-0518-956A75D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sz="4400" noProof="0">
                <a:solidFill>
                  <a:srgbClr val="84B728"/>
                </a:solidFill>
                <a:latin typeface="Arial"/>
                <a:cs typeface="Arial"/>
              </a:rPr>
            </a:br>
            <a:r>
              <a:rPr lang="nl-NL" sz="4400" noProof="0">
                <a:solidFill>
                  <a:srgbClr val="84B728"/>
                </a:solidFill>
                <a:latin typeface="Arial"/>
                <a:cs typeface="Arial"/>
              </a:rPr>
              <a:t>Handhaven op de ASV volgens strafrecht</a:t>
            </a:r>
            <a:br>
              <a:rPr lang="nl-NL" noProof="0">
                <a:solidFill>
                  <a:srgbClr val="84B728"/>
                </a:solidFill>
                <a:latin typeface="Arial"/>
                <a:cs typeface="Arial"/>
              </a:rPr>
            </a:br>
            <a:endParaRPr lang="nl-NL" sz="4400" noProof="0">
              <a:solidFill>
                <a:srgbClr val="84B728"/>
              </a:solidFill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9AE98-1A44-A22E-67A6-D972CC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7625"/>
            <a:ext cx="10515600" cy="3589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nl-NL" noProof="0">
                <a:ea typeface="Calibri" panose="020F0502020204030204"/>
                <a:cs typeface="Calibri" panose="020F0502020204030204"/>
              </a:rPr>
              <a:t>Vanaf 2007 werken we met de BSB (bestuurlijke strafbeschikking)</a:t>
            </a:r>
          </a:p>
          <a:p>
            <a:pPr marL="342900" indent="-342900" algn="l">
              <a:buChar char="•"/>
            </a:pPr>
            <a:r>
              <a:rPr lang="nl-NL" noProof="0">
                <a:ea typeface="Calibri" panose="020F0502020204030204"/>
                <a:cs typeface="Calibri" panose="020F0502020204030204"/>
              </a:rPr>
              <a:t>Lastig vaststellen van bewijslast</a:t>
            </a:r>
          </a:p>
          <a:p>
            <a:pPr marL="342900" indent="-342900" algn="l">
              <a:buChar char="•"/>
            </a:pPr>
            <a:r>
              <a:rPr lang="nl-NL" noProof="0">
                <a:ea typeface="Calibri" panose="020F0502020204030204"/>
                <a:cs typeface="Calibri" panose="020F0502020204030204"/>
              </a:rPr>
              <a:t>Op heterdaad of verdachte moet bekennen dat hij of zij de overtreder was</a:t>
            </a:r>
          </a:p>
          <a:p>
            <a:pPr marL="342900" indent="-342900" algn="l">
              <a:buChar char="•"/>
            </a:pPr>
            <a:r>
              <a:rPr lang="nl-NL" noProof="0">
                <a:ea typeface="Calibri" panose="020F0502020204030204"/>
                <a:cs typeface="Calibri" panose="020F0502020204030204"/>
              </a:rPr>
              <a:t>Meer agressie naar de handhavers aangezien verdachte altijd gehoord moet worden</a:t>
            </a:r>
          </a:p>
        </p:txBody>
      </p:sp>
    </p:spTree>
    <p:extLst>
      <p:ext uri="{BB962C8B-B14F-4D97-AF65-F5344CB8AC3E}">
        <p14:creationId xmlns:p14="http://schemas.microsoft.com/office/powerpoint/2010/main" val="387736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C5AF-1878-E867-E96B-368B598D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000" noProof="0">
                <a:solidFill>
                  <a:srgbClr val="84B728"/>
                </a:solidFill>
                <a:latin typeface="Arial"/>
                <a:cs typeface="Arial"/>
              </a:rPr>
              <a:t>Strafrecht </a:t>
            </a:r>
            <a:r>
              <a:rPr lang="nl-NL" sz="4000" noProof="0" err="1">
                <a:solidFill>
                  <a:srgbClr val="84B728"/>
                </a:solidFill>
                <a:latin typeface="Arial"/>
                <a:cs typeface="Arial"/>
              </a:rPr>
              <a:t>vs</a:t>
            </a:r>
            <a:r>
              <a:rPr lang="nl-NL" sz="4000" noProof="0">
                <a:solidFill>
                  <a:srgbClr val="84B728"/>
                </a:solidFill>
                <a:latin typeface="Arial"/>
                <a:cs typeface="Arial"/>
              </a:rPr>
              <a:t> bestuursrecht</a:t>
            </a:r>
            <a:endParaRPr lang="nl-NL" sz="4000" b="0" noProof="0">
              <a:solidFill>
                <a:srgbClr val="000000"/>
              </a:solidFill>
              <a:latin typeface="Arial"/>
              <a:cs typeface="Arial"/>
            </a:endParaRPr>
          </a:p>
          <a:p>
            <a:endParaRPr lang="nl-NL" noProof="0"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1F3C8-5417-A5CC-D21B-F71945D4A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25625"/>
            <a:ext cx="110299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28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⚖️ Strafrecht</a:t>
            </a:r>
            <a:endParaRPr lang="nl-NL" sz="2800" noProof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nl-NL" sz="20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Doel</a:t>
            </a:r>
            <a:r>
              <a:rPr lang="nl-NL" sz="2000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: vergelding &amp; preventie</a:t>
            </a:r>
            <a:endParaRPr lang="nl-NL" sz="2000" noProof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nl-NL" sz="20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Sancties</a:t>
            </a:r>
            <a:r>
              <a:rPr lang="nl-NL" sz="2000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: boete, gevangenisstraf, taakstraf</a:t>
            </a:r>
            <a:endParaRPr lang="nl-NL" sz="2000" noProof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nl-NL" sz="20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Instantie</a:t>
            </a:r>
            <a:r>
              <a:rPr lang="nl-NL" sz="2000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: rechter (OM vervolgt)</a:t>
            </a:r>
            <a:endParaRPr lang="nl-NL" sz="2000" noProof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nl-NL" sz="20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Procedure</a:t>
            </a:r>
            <a:r>
              <a:rPr lang="nl-NL" sz="2000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: strafprocesrecht, zwaarder</a:t>
            </a:r>
            <a:endParaRPr lang="nl-NL" sz="2000" noProof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nl-NL" sz="2000" b="1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Gevolg</a:t>
            </a:r>
            <a:r>
              <a:rPr lang="nl-NL" sz="2000" noProof="0">
                <a:solidFill>
                  <a:srgbClr val="455F6D"/>
                </a:solidFill>
                <a:latin typeface="Arial"/>
                <a:ea typeface="Calibri"/>
                <a:cs typeface="Arial"/>
              </a:rPr>
              <a:t>: strafblad mogelijk</a:t>
            </a:r>
            <a:endParaRPr lang="nl-NL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A27A3-1EB9-A6EC-1739-F1893882389E}"/>
              </a:ext>
            </a:extLst>
          </p:cNvPr>
          <p:cNvSpPr txBox="1"/>
          <p:nvPr/>
        </p:nvSpPr>
        <p:spPr>
          <a:xfrm>
            <a:off x="5838825" y="1825625"/>
            <a:ext cx="609600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nl-NL" sz="2800" b="1" baseline="0" noProof="0">
                <a:solidFill>
                  <a:srgbClr val="455F6D"/>
                </a:solidFill>
                <a:latin typeface="Arial"/>
                <a:ea typeface="Segoe UI"/>
                <a:cs typeface="Segoe UI"/>
              </a:rPr>
              <a:t>🏛️ Bestuursrecht</a:t>
            </a:r>
            <a:r>
              <a:rPr lang="nl-NL" sz="2800" noProof="0">
                <a:latin typeface="Arial"/>
                <a:ea typeface="Segoe UI"/>
                <a:cs typeface="Segoe UI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nl-NL" sz="2000" b="1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Doel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: naleving &amp; herstel situatie</a:t>
            </a:r>
            <a:r>
              <a:rPr lang="nl-NL" sz="2000" noProof="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nl-NL" sz="2000" b="1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Sancties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: </a:t>
            </a:r>
            <a:r>
              <a:rPr lang="nl-NL" sz="2000">
                <a:solidFill>
                  <a:srgbClr val="455F6D"/>
                </a:solidFill>
                <a:latin typeface="Arial"/>
                <a:ea typeface="Arial"/>
                <a:cs typeface="Arial"/>
              </a:rPr>
              <a:t>last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 onder dwangsom, bestuursdwang, intrekken vergunning</a:t>
            </a:r>
            <a:r>
              <a:rPr lang="nl-NL" sz="2000" noProof="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nl-NL" sz="2000" b="1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Instantie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: bestuursorgaan (gemeente, toezichthouder)</a:t>
            </a:r>
            <a:r>
              <a:rPr lang="nl-NL" sz="2000" noProof="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nl-NL" sz="2000" b="1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Procedure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: bestuursrechtelijk, sneller &amp; lichter</a:t>
            </a:r>
            <a:r>
              <a:rPr lang="nl-NL" sz="2000" noProof="0">
                <a:latin typeface="Arial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Arial,Sans-Serif"/>
              <a:buChar char="•"/>
            </a:pPr>
            <a:r>
              <a:rPr lang="nl-NL" sz="2000" b="1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Gevolg</a:t>
            </a:r>
            <a:r>
              <a:rPr lang="nl-NL" sz="2000" baseline="0" noProof="0">
                <a:solidFill>
                  <a:srgbClr val="455F6D"/>
                </a:solidFill>
                <a:latin typeface="Arial"/>
                <a:ea typeface="Arial"/>
                <a:cs typeface="Arial"/>
              </a:rPr>
              <a:t>: géén strafblad.</a:t>
            </a:r>
          </a:p>
          <a:p>
            <a:pPr algn="ctr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6163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02E7-DF3E-82A2-C13B-2B076D52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945"/>
          </a:xfrm>
        </p:spPr>
        <p:txBody>
          <a:bodyPr/>
          <a:lstStyle/>
          <a:p>
            <a:r>
              <a:rPr lang="en-US" sz="3600">
                <a:ea typeface="Calibri"/>
                <a:cs typeface="Calibri"/>
              </a:rPr>
              <a:t>Voor- </a:t>
            </a:r>
            <a:r>
              <a:rPr lang="en-US" sz="3600" err="1">
                <a:ea typeface="Calibri"/>
                <a:cs typeface="Calibri"/>
              </a:rPr>
              <a:t>en</a:t>
            </a:r>
            <a:r>
              <a:rPr lang="en-US" sz="3600">
                <a:ea typeface="Calibri"/>
                <a:cs typeface="Calibri"/>
              </a:rPr>
              <a:t> </a:t>
            </a:r>
            <a:r>
              <a:rPr lang="en-US" sz="3600" err="1">
                <a:ea typeface="Calibri"/>
                <a:cs typeface="Calibri"/>
              </a:rPr>
              <a:t>nadelen</a:t>
            </a:r>
            <a:r>
              <a:rPr lang="en-US" sz="3600">
                <a:ea typeface="Calibri"/>
                <a:cs typeface="Calibri"/>
              </a:rPr>
              <a:t> </a:t>
            </a:r>
            <a:r>
              <a:rPr lang="en-US" sz="3600" err="1">
                <a:ea typeface="Calibri"/>
                <a:cs typeface="Calibri"/>
              </a:rPr>
              <a:t>strafrecht</a:t>
            </a:r>
            <a:r>
              <a:rPr lang="en-US" sz="3600">
                <a:ea typeface="Calibri"/>
                <a:cs typeface="Calibri"/>
              </a:rPr>
              <a:t> vs </a:t>
            </a:r>
            <a:r>
              <a:rPr lang="en-US" sz="3600" err="1">
                <a:ea typeface="Calibri"/>
                <a:cs typeface="Calibri"/>
              </a:rPr>
              <a:t>bestuursrecht</a:t>
            </a:r>
            <a:endParaRPr lang="en-US" sz="3600">
              <a:ea typeface="Calibri"/>
              <a:cs typeface="Calibri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8E5957B-DD82-0FFD-52B8-CB866CF25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390822"/>
              </p:ext>
            </p:extLst>
          </p:nvPr>
        </p:nvGraphicFramePr>
        <p:xfrm>
          <a:off x="870459" y="1143635"/>
          <a:ext cx="10483341" cy="534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7093">
                  <a:extLst>
                    <a:ext uri="{9D8B030D-6E8A-4147-A177-3AD203B41FA5}">
                      <a16:colId xmlns:a16="http://schemas.microsoft.com/office/drawing/2014/main" val="2687098772"/>
                    </a:ext>
                  </a:extLst>
                </a:gridCol>
                <a:gridCol w="4423124">
                  <a:extLst>
                    <a:ext uri="{9D8B030D-6E8A-4147-A177-3AD203B41FA5}">
                      <a16:colId xmlns:a16="http://schemas.microsoft.com/office/drawing/2014/main" val="1992374423"/>
                    </a:ext>
                  </a:extLst>
                </a:gridCol>
                <a:gridCol w="4423124">
                  <a:extLst>
                    <a:ext uri="{9D8B030D-6E8A-4147-A177-3AD203B41FA5}">
                      <a16:colId xmlns:a16="http://schemas.microsoft.com/office/drawing/2014/main" val="2992367365"/>
                    </a:ext>
                  </a:extLst>
                </a:gridCol>
              </a:tblGrid>
              <a:tr h="27009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b="1" err="1">
                          <a:solidFill>
                            <a:schemeClr val="tx1"/>
                          </a:solidFill>
                          <a:effectLst/>
                        </a:rPr>
                        <a:t>Voordelen</a:t>
                      </a:r>
                      <a:endParaRPr lang="en-US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b="1" err="1">
                          <a:solidFill>
                            <a:schemeClr val="tx1"/>
                          </a:solidFill>
                          <a:effectLst/>
                        </a:rPr>
                        <a:t>Nadelen</a:t>
                      </a:r>
                      <a:endParaRPr lang="en-US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336808"/>
                  </a:ext>
                </a:extLst>
              </a:tr>
              <a:tr h="24566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Strafrechtelijk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CJIB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handelt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invordering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bezwaar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beroepsprocedure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af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Meer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uitstraling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meer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gevolgen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Lik op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stuk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: contact met de burger, het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gesprek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aangaan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Geen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kosten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voor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juridische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zaken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Voorkomt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negatieve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beeldvorming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over de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opbrengt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van de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boetes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Gemaakte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kosten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kunnen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niet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worden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verhaald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Baten ten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gunste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voor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het Rijk;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Bewijslast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ligt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hoog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verdachte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moet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gehoord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worden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kost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tijd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als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ze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niet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thuis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zijn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). Bij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ontkenning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kan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de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strafrechtelijke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beschikking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niet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err="1">
                          <a:solidFill>
                            <a:srgbClr val="000000"/>
                          </a:solidFill>
                          <a:effectLst/>
                        </a:rPr>
                        <a:t>doorgaan</a:t>
                      </a: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606449"/>
                  </a:ext>
                </a:extLst>
              </a:tr>
              <a:tr h="2546639">
                <a:tc>
                  <a:txBody>
                    <a:bodyPr/>
                    <a:lstStyle/>
                    <a:p>
                      <a:pPr lv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Bestuurs-rechtelijk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effectLst/>
                        </a:rPr>
                        <a:t>Snelle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afhandeling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illegale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afvaldumping</a:t>
                      </a:r>
                      <a:r>
                        <a:rPr lang="en-US">
                          <a:effectLst/>
                        </a:rPr>
                        <a:t>;</a:t>
                      </a: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Kosten </a:t>
                      </a:r>
                      <a:r>
                        <a:rPr lang="en-US" err="1">
                          <a:effectLst/>
                        </a:rPr>
                        <a:t>kunnen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worden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verhaald</a:t>
                      </a:r>
                      <a:r>
                        <a:rPr lang="en-US">
                          <a:effectLst/>
                        </a:rPr>
                        <a:t> op de </a:t>
                      </a:r>
                      <a:r>
                        <a:rPr lang="en-US" err="1">
                          <a:effectLst/>
                        </a:rPr>
                        <a:t>overtreder</a:t>
                      </a:r>
                      <a:r>
                        <a:rPr lang="en-US">
                          <a:effectLst/>
                        </a:rPr>
                        <a:t>;</a:t>
                      </a: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Baten </a:t>
                      </a:r>
                      <a:r>
                        <a:rPr lang="en-US" err="1">
                          <a:effectLst/>
                        </a:rPr>
                        <a:t>voor</a:t>
                      </a:r>
                      <a:r>
                        <a:rPr lang="en-US">
                          <a:effectLst/>
                        </a:rPr>
                        <a:t> Avri;</a:t>
                      </a: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effectLst/>
                        </a:rPr>
                        <a:t>Overtreder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hoeft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niet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gehoord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te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worden</a:t>
                      </a:r>
                      <a:r>
                        <a:rPr lang="en-US">
                          <a:effectLst/>
                        </a:rPr>
                        <a:t>;</a:t>
                      </a: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effectLst/>
                        </a:rPr>
                        <a:t>Bewijslast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ligt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bij</a:t>
                      </a:r>
                      <a:r>
                        <a:rPr lang="en-US">
                          <a:effectLst/>
                        </a:rPr>
                        <a:t> de </a:t>
                      </a:r>
                      <a:r>
                        <a:rPr lang="en-US" err="1">
                          <a:effectLst/>
                        </a:rPr>
                        <a:t>overtreder</a:t>
                      </a:r>
                      <a:r>
                        <a:rPr lang="en-US">
                          <a:effectLst/>
                        </a:rPr>
                        <a:t>;</a:t>
                      </a:r>
                    </a:p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effectLst/>
                        </a:rPr>
                        <a:t>Wordt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landelijk</a:t>
                      </a:r>
                      <a:r>
                        <a:rPr lang="en-US">
                          <a:effectLst/>
                        </a:rPr>
                        <a:t> steeds </a:t>
                      </a:r>
                      <a:r>
                        <a:rPr lang="en-US" err="1">
                          <a:effectLst/>
                        </a:rPr>
                        <a:t>meer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toegepast</a:t>
                      </a:r>
                      <a:r>
                        <a:rPr lang="en-US">
                          <a:effectLst/>
                        </a:rPr>
                        <a:t> (VNG).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err="1">
                          <a:effectLst/>
                        </a:rPr>
                        <a:t>Zelf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invordering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een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bezwaar</a:t>
                      </a:r>
                      <a:r>
                        <a:rPr lang="en-US">
                          <a:effectLst/>
                        </a:rPr>
                        <a:t>- </a:t>
                      </a:r>
                      <a:r>
                        <a:rPr lang="en-US" err="1">
                          <a:effectLst/>
                        </a:rPr>
                        <a:t>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beroepsprocedure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opstellen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en</a:t>
                      </a:r>
                      <a:r>
                        <a:rPr lang="en-US">
                          <a:effectLst/>
                        </a:rPr>
                        <a:t> </a:t>
                      </a:r>
                      <a:r>
                        <a:rPr lang="en-US" err="1">
                          <a:effectLst/>
                        </a:rPr>
                        <a:t>afhandelen</a:t>
                      </a:r>
                      <a:r>
                        <a:rPr lang="en-US">
                          <a:effectLst/>
                        </a:rPr>
                        <a:t> (</a:t>
                      </a:r>
                      <a:r>
                        <a:rPr lang="en-US" err="1">
                          <a:effectLst/>
                        </a:rPr>
                        <a:t>bijv</a:t>
                      </a:r>
                      <a:r>
                        <a:rPr lang="en-US">
                          <a:effectLst/>
                        </a:rPr>
                        <a:t>. via ODR)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59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11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4882-2C7D-65C1-12C1-46B2C8FC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600">
                <a:solidFill>
                  <a:srgbClr val="84B728"/>
                </a:solidFill>
                <a:latin typeface="Arial"/>
                <a:cs typeface="Arial"/>
              </a:rPr>
              <a:t>Juridische vertaling + Vervolgproces</a:t>
            </a:r>
            <a:endParaRPr lang="nl-NL" sz="3600" noProof="0">
              <a:solidFill>
                <a:srgbClr val="84B728"/>
              </a:solidFill>
              <a:latin typeface="Arial"/>
              <a:cs typeface="Arial"/>
            </a:endParaRPr>
          </a:p>
          <a:p>
            <a:endParaRPr lang="nl-NL" noProof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1A645-45DB-7DFE-990E-B7A8AC08D0E1}"/>
              </a:ext>
            </a:extLst>
          </p:cNvPr>
          <p:cNvSpPr txBox="1"/>
          <p:nvPr/>
        </p:nvSpPr>
        <p:spPr>
          <a:xfrm>
            <a:off x="838200" y="1678460"/>
            <a:ext cx="11091530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/>
              <a:t>Juridisch</a:t>
            </a:r>
            <a:endParaRPr lang="en-US" sz="2000">
              <a:ea typeface="Calibri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  <a:p>
            <a:pPr lvl="0">
              <a:buFont typeface=""/>
              <a:buChar char="•"/>
            </a:pP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Bestuursrechtelijk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handhaven</a:t>
            </a:r>
            <a:r>
              <a:rPr lang="en-US" sz="2000">
                <a:ea typeface="Times New Roman"/>
              </a:rPr>
              <a:t> is in </a:t>
            </a:r>
            <a:r>
              <a:rPr lang="en-US" sz="2000" err="1">
                <a:ea typeface="Times New Roman"/>
              </a:rPr>
              <a:t>overeenstemming</a:t>
            </a:r>
            <a:r>
              <a:rPr lang="en-US" sz="2000">
                <a:ea typeface="Times New Roman"/>
              </a:rPr>
              <a:t> met de GR Avri (</a:t>
            </a:r>
            <a:r>
              <a:rPr lang="en-US" sz="2000" err="1">
                <a:ea typeface="Times New Roman"/>
              </a:rPr>
              <a:t>en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hoeft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dus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niet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te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worden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aangepast</a:t>
            </a:r>
            <a:r>
              <a:rPr lang="en-US" sz="2000">
                <a:ea typeface="Times New Roman"/>
              </a:rPr>
              <a:t>)</a:t>
            </a:r>
            <a:endParaRPr lang="en-US" sz="2000">
              <a:ea typeface="Times New Roman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pPr lvl="0">
              <a:buFont typeface=""/>
              <a:buChar char="•"/>
            </a:pP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Afvalstoffenverordening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wordt</a:t>
            </a:r>
            <a:r>
              <a:rPr lang="en-US" sz="2000">
                <a:ea typeface="Times New Roman"/>
              </a:rPr>
              <a:t> met 1 </a:t>
            </a:r>
            <a:r>
              <a:rPr lang="en-US" sz="2000" err="1">
                <a:ea typeface="Times New Roman"/>
              </a:rPr>
              <a:t>artikel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aangevuld</a:t>
            </a:r>
            <a:r>
              <a:rPr lang="en-US" sz="2000">
                <a:ea typeface="Times New Roman"/>
              </a:rPr>
              <a:t>, </a:t>
            </a:r>
            <a:r>
              <a:rPr lang="en-US" sz="2000" err="1">
                <a:ea typeface="Times New Roman"/>
              </a:rPr>
              <a:t>gericht</a:t>
            </a:r>
            <a:r>
              <a:rPr lang="en-US" sz="2000">
                <a:ea typeface="Times New Roman"/>
              </a:rPr>
              <a:t> op de </a:t>
            </a:r>
            <a:r>
              <a:rPr lang="en-US" sz="2000" err="1">
                <a:ea typeface="Times New Roman"/>
              </a:rPr>
              <a:t>mogelijkheid</a:t>
            </a:r>
            <a:r>
              <a:rPr lang="en-US" sz="2000">
                <a:ea typeface="Times New Roman"/>
              </a:rPr>
              <a:t> tot </a:t>
            </a:r>
            <a:r>
              <a:rPr lang="en-US" sz="2000" err="1">
                <a:ea typeface="Times New Roman"/>
              </a:rPr>
              <a:t>bestuursrechtelijke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handhaving</a:t>
            </a:r>
            <a:r>
              <a:rPr lang="en-US" sz="2000">
                <a:ea typeface="Times New Roman"/>
              </a:rPr>
              <a:t> (last </a:t>
            </a:r>
            <a:r>
              <a:rPr lang="en-US" sz="2000" err="1">
                <a:ea typeface="Times New Roman"/>
              </a:rPr>
              <a:t>onder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bestuursdwang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cq</a:t>
            </a:r>
            <a:r>
              <a:rPr lang="en-US" sz="2000">
                <a:ea typeface="Times New Roman"/>
              </a:rPr>
              <a:t> last </a:t>
            </a:r>
            <a:r>
              <a:rPr lang="en-US" sz="2000" err="1">
                <a:ea typeface="Times New Roman"/>
              </a:rPr>
              <a:t>onder</a:t>
            </a:r>
            <a:r>
              <a:rPr lang="en-US" sz="2000">
                <a:ea typeface="Times New Roman"/>
              </a:rPr>
              <a:t> </a:t>
            </a:r>
            <a:r>
              <a:rPr lang="en-US" sz="2000" err="1">
                <a:ea typeface="Times New Roman"/>
              </a:rPr>
              <a:t>dwangsom</a:t>
            </a:r>
            <a:r>
              <a:rPr lang="en-US" sz="2000">
                <a:ea typeface="Times New Roman"/>
              </a:rPr>
              <a:t>).</a:t>
            </a:r>
            <a:endParaRPr lang="en-US" sz="2000">
              <a:ea typeface="Times New Roman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  <a:p>
            <a:r>
              <a:rPr lang="en-US" sz="2000" b="1" err="1"/>
              <a:t>Vervolgproces</a:t>
            </a:r>
            <a:r>
              <a:rPr lang="en-US" sz="2000" b="1"/>
              <a:t>:</a:t>
            </a:r>
          </a:p>
          <a:p>
            <a:endParaRPr lang="en-US" sz="2000" b="1">
              <a:ea typeface="Calibri"/>
              <a:cs typeface="Calibri"/>
            </a:endParaRPr>
          </a:p>
          <a:p>
            <a:pPr lvl="1">
              <a:buFont typeface=""/>
              <a:buChar char="o"/>
            </a:pPr>
            <a:r>
              <a:rPr lang="en-US" sz="2000" b="1">
                <a:ea typeface="Times New Roman"/>
              </a:rPr>
              <a:t> 10 </a:t>
            </a:r>
            <a:r>
              <a:rPr lang="en-US" sz="2000" b="1" err="1">
                <a:ea typeface="Times New Roman"/>
              </a:rPr>
              <a:t>december</a:t>
            </a:r>
            <a:r>
              <a:rPr lang="en-US" sz="2000" b="1">
                <a:ea typeface="Times New Roman"/>
              </a:rPr>
              <a:t> 2026   </a:t>
            </a:r>
            <a:r>
              <a:rPr lang="en-US" sz="2000" b="1" err="1">
                <a:ea typeface="Times New Roman"/>
              </a:rPr>
              <a:t>goedgekeurd</a:t>
            </a:r>
            <a:r>
              <a:rPr lang="en-US" sz="2000" b="1">
                <a:ea typeface="Times New Roman"/>
              </a:rPr>
              <a:t> in DB </a:t>
            </a:r>
            <a:endParaRPr lang="en-US" sz="2000" b="1">
              <a:ea typeface="Times New Roman"/>
              <a:cs typeface="Calibri"/>
            </a:endParaRPr>
          </a:p>
          <a:p>
            <a:pPr lvl="1">
              <a:buFont typeface=""/>
              <a:buChar char="o"/>
            </a:pPr>
            <a:r>
              <a:rPr lang="en-US" sz="2000" b="1">
                <a:ea typeface="Times New Roman"/>
              </a:rPr>
              <a:t> 12 </a:t>
            </a:r>
            <a:r>
              <a:rPr lang="en-US" sz="2000" b="1" err="1">
                <a:ea typeface="Times New Roman"/>
              </a:rPr>
              <a:t>januari</a:t>
            </a:r>
            <a:r>
              <a:rPr lang="en-US" sz="2000" b="1">
                <a:ea typeface="Times New Roman"/>
              </a:rPr>
              <a:t> 2027        </a:t>
            </a:r>
            <a:r>
              <a:rPr lang="en-US" sz="2000" b="1" err="1">
                <a:ea typeface="Times New Roman"/>
              </a:rPr>
              <a:t>bespreking</a:t>
            </a:r>
            <a:r>
              <a:rPr lang="en-US" sz="2000" b="1">
                <a:ea typeface="Times New Roman"/>
              </a:rPr>
              <a:t> in Platform</a:t>
            </a:r>
            <a:endParaRPr lang="en-US" sz="2000" b="1">
              <a:ea typeface="Times New Roman"/>
              <a:cs typeface="Calibri"/>
            </a:endParaRPr>
          </a:p>
          <a:p>
            <a:pPr lvl="1">
              <a:buFont typeface=""/>
              <a:buChar char="o"/>
            </a:pPr>
            <a:r>
              <a:rPr lang="en-US" sz="2000" b="1">
                <a:ea typeface="Times New Roman"/>
              </a:rPr>
              <a:t> 19 </a:t>
            </a:r>
            <a:r>
              <a:rPr lang="en-US" sz="2000" b="1" err="1">
                <a:ea typeface="Times New Roman"/>
              </a:rPr>
              <a:t>januari</a:t>
            </a:r>
            <a:r>
              <a:rPr lang="en-US" sz="2000" b="1">
                <a:ea typeface="Times New Roman"/>
              </a:rPr>
              <a:t> 2027        </a:t>
            </a:r>
            <a:r>
              <a:rPr lang="en-US" sz="2000" b="1" err="1">
                <a:ea typeface="Times New Roman"/>
              </a:rPr>
              <a:t>bespreking</a:t>
            </a:r>
            <a:r>
              <a:rPr lang="en-US" sz="2000" b="1">
                <a:ea typeface="Times New Roman"/>
              </a:rPr>
              <a:t> in RBA</a:t>
            </a:r>
            <a:endParaRPr lang="en-US" sz="2000" b="1">
              <a:ea typeface="Times New Roman"/>
              <a:cs typeface="Calibri"/>
            </a:endParaRPr>
          </a:p>
          <a:p>
            <a:pPr lvl="1">
              <a:buFont typeface=""/>
              <a:buChar char="o"/>
            </a:pPr>
            <a:r>
              <a:rPr lang="en-US" sz="2000" b="1">
                <a:ea typeface="Times New Roman"/>
              </a:rPr>
              <a:t> 12 </a:t>
            </a:r>
            <a:r>
              <a:rPr lang="en-US" sz="2000" b="1" err="1">
                <a:ea typeface="Times New Roman"/>
              </a:rPr>
              <a:t>februari</a:t>
            </a:r>
            <a:r>
              <a:rPr lang="en-US" sz="2000" b="1">
                <a:ea typeface="Times New Roman"/>
              </a:rPr>
              <a:t> 2027      </a:t>
            </a:r>
            <a:r>
              <a:rPr lang="en-US" sz="2000" b="1" err="1">
                <a:ea typeface="Times New Roman"/>
              </a:rPr>
              <a:t>besluitvorming</a:t>
            </a:r>
            <a:r>
              <a:rPr lang="en-US" sz="2000" b="1">
                <a:ea typeface="Times New Roman"/>
              </a:rPr>
              <a:t> in AB</a:t>
            </a:r>
            <a:endParaRPr lang="en-US" sz="2000" b="1">
              <a:ea typeface="Times New Roman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35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03AC4-E257-D70B-6349-D474739B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C53CA2E1-7B7A-B0FD-BE13-5122765C2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C6F6671-AC4B-A2BB-5CA2-89B0A038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394309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15E86B7-2F29-ED4D-38C7-EF6200BE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542265"/>
            <a:ext cx="10992729" cy="1325563"/>
          </a:xfrm>
        </p:spPr>
        <p:txBody>
          <a:bodyPr>
            <a:normAutofit/>
          </a:bodyPr>
          <a:lstStyle/>
          <a:p>
            <a:r>
              <a:rPr lang="nl-NL" sz="4000" noProof="0"/>
              <a:t>overdracht stortplaats aan nazorgfonds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4DDE85-C4CB-7A58-E61E-F9D141B26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65"/>
          <a:stretch/>
        </p:blipFill>
        <p:spPr>
          <a:xfrm>
            <a:off x="536917" y="1867828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021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F0A11-5A72-E3E3-EC76-A7131167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703900"/>
            <a:ext cx="11267768" cy="886120"/>
          </a:xfrm>
        </p:spPr>
        <p:txBody>
          <a:bodyPr>
            <a:normAutofit fontScale="90000"/>
          </a:bodyPr>
          <a:lstStyle/>
          <a:p>
            <a:r>
              <a:rPr lang="nl-NL" sz="3500" noProof="0"/>
              <a:t>Randvoorwaarden bij uitgangspunten</a:t>
            </a:r>
            <a:br>
              <a:rPr lang="nl-NL" sz="3600" noProof="0"/>
            </a:br>
            <a:endParaRPr lang="nl-NL" sz="3200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8AE3C5-E005-8DA4-06C9-8B7063C2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6" y="1288362"/>
            <a:ext cx="10515600" cy="49373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000" u="sng" noProof="0"/>
              <a:t>Resultaten onderzoek (2025)    </a:t>
            </a:r>
            <a:r>
              <a:rPr lang="nl-NL" sz="3000" b="1" noProof="0"/>
              <a:t>RENTE</a:t>
            </a:r>
            <a:br>
              <a:rPr lang="nl-NL" sz="3000" b="1" noProof="0"/>
            </a:br>
            <a:endParaRPr lang="nl-NL" sz="3000" b="1" noProof="0"/>
          </a:p>
          <a:p>
            <a:r>
              <a:rPr lang="nl-NL" sz="3000" noProof="0"/>
              <a:t>IPO besluit is volgen van UFR (pensioen en verzekeraars) als minimale rente. De weg daarnaar toe is aan de provincie.</a:t>
            </a:r>
          </a:p>
          <a:p>
            <a:r>
              <a:rPr lang="nl-NL" sz="3000" noProof="0"/>
              <a:t>Rekenrente % (UFR) blijft in 2026 3,3%. </a:t>
            </a:r>
          </a:p>
          <a:p>
            <a:r>
              <a:rPr lang="nl-NL" sz="3000" noProof="0"/>
              <a:t>De rekenrente voor 2027 wordt in april 2026 bekend.</a:t>
            </a:r>
          </a:p>
          <a:p>
            <a:r>
              <a:rPr lang="nl-NL" sz="3000" noProof="0"/>
              <a:t>GS prov. Gelderland start in 2026, een nieuwe ALM studie. Uitkomst Q1-2027, relevant voor het overdrachtsmoment.</a:t>
            </a:r>
            <a:endParaRPr lang="nl-NL" sz="3000" noProof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1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8A848-6040-C784-9AAA-1D17E36A9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4AB38-ED03-E1A7-9959-A2440691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92" y="374552"/>
            <a:ext cx="11165416" cy="1325563"/>
          </a:xfrm>
        </p:spPr>
        <p:txBody>
          <a:bodyPr>
            <a:normAutofit/>
          </a:bodyPr>
          <a:lstStyle/>
          <a:p>
            <a:r>
              <a:rPr lang="nl-NL" sz="3600" noProof="0"/>
              <a:t>Randvoorwaarden bij uitgangspunten</a:t>
            </a:r>
            <a:br>
              <a:rPr lang="nl-NL" sz="3600" noProof="0"/>
            </a:br>
            <a:endParaRPr lang="nl-NL" sz="3600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7A321-22B2-02B0-02DA-0C6FD58AE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92" y="1150071"/>
            <a:ext cx="10930962" cy="5448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800" u="sng" noProof="0"/>
              <a:t>Resultaten onderzoek (2025)   </a:t>
            </a:r>
            <a:r>
              <a:rPr lang="nl-NL" b="1" noProof="0"/>
              <a:t>TECHNIEK</a:t>
            </a:r>
            <a:br>
              <a:rPr lang="nl-NL" b="1" noProof="0"/>
            </a:br>
            <a:endParaRPr lang="nl-NL" b="1" noProof="0"/>
          </a:p>
          <a:p>
            <a:r>
              <a:rPr lang="nl-NL" noProof="0"/>
              <a:t>Folie vervangen 1e maal na 75 jaar, dan elke 100 jaar.</a:t>
            </a:r>
            <a:br>
              <a:rPr lang="nl-NL" noProof="0"/>
            </a:br>
            <a:r>
              <a:rPr lang="nl-NL" noProof="0"/>
              <a:t>Goedkeuring PS in dec 2025.</a:t>
            </a:r>
            <a:br>
              <a:rPr lang="nl-NL" noProof="0"/>
            </a:br>
            <a:endParaRPr lang="nl-NL" noProof="0"/>
          </a:p>
          <a:p>
            <a:r>
              <a:rPr lang="nl-NL" sz="2800" noProof="0"/>
              <a:t>In nieuw concept monitoringsplan (eis uit vergunning) is iets minder “peilbuis”  goedgekeurd.</a:t>
            </a:r>
            <a:br>
              <a:rPr lang="nl-NL" sz="2800" noProof="0"/>
            </a:br>
            <a:endParaRPr lang="nl-NL" sz="2800" noProof="0"/>
          </a:p>
          <a:p>
            <a:r>
              <a:rPr lang="nl-NL" noProof="0"/>
              <a:t>We proberen nog minder peilbuizen in definitief nazorgplan 2025/2026 geaccepteerd te krijgen.</a:t>
            </a:r>
            <a:endParaRPr lang="nl-NL" noProof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8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5D4F-0D52-D453-06A1-C453CDC7B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AEFE4-9854-31A9-DF25-21840990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03626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noProof="0"/>
              <a:t>Beoogde Uitgangspunten 2026 </a:t>
            </a:r>
            <a:br>
              <a:rPr lang="nl-NL" sz="4000" noProof="0"/>
            </a:br>
            <a:r>
              <a:rPr lang="nl-NL" sz="2000" noProof="0"/>
              <a:t> </a:t>
            </a:r>
            <a:endParaRPr lang="nl-NL" sz="2000" noProof="0">
              <a:cs typeface="Calibri"/>
            </a:endParaRP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F9408475-A45B-AB2C-33F5-96BC912B70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30784"/>
              </p:ext>
            </p:extLst>
          </p:nvPr>
        </p:nvGraphicFramePr>
        <p:xfrm>
          <a:off x="587046" y="1301649"/>
          <a:ext cx="10515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944">
                  <a:extLst>
                    <a:ext uri="{9D8B030D-6E8A-4147-A177-3AD203B41FA5}">
                      <a16:colId xmlns:a16="http://schemas.microsoft.com/office/drawing/2014/main" val="22587137"/>
                    </a:ext>
                  </a:extLst>
                </a:gridCol>
                <a:gridCol w="1733126">
                  <a:extLst>
                    <a:ext uri="{9D8B030D-6E8A-4147-A177-3AD203B41FA5}">
                      <a16:colId xmlns:a16="http://schemas.microsoft.com/office/drawing/2014/main" val="3957878034"/>
                    </a:ext>
                  </a:extLst>
                </a:gridCol>
                <a:gridCol w="1986280">
                  <a:extLst>
                    <a:ext uri="{9D8B030D-6E8A-4147-A177-3AD203B41FA5}">
                      <a16:colId xmlns:a16="http://schemas.microsoft.com/office/drawing/2014/main" val="2592210785"/>
                    </a:ext>
                  </a:extLst>
                </a:gridCol>
                <a:gridCol w="1733126">
                  <a:extLst>
                    <a:ext uri="{9D8B030D-6E8A-4147-A177-3AD203B41FA5}">
                      <a16:colId xmlns:a16="http://schemas.microsoft.com/office/drawing/2014/main" val="4155480339"/>
                    </a:ext>
                  </a:extLst>
                </a:gridCol>
                <a:gridCol w="1918124">
                  <a:extLst>
                    <a:ext uri="{9D8B030D-6E8A-4147-A177-3AD203B41FA5}">
                      <a16:colId xmlns:a16="http://schemas.microsoft.com/office/drawing/2014/main" val="2344903651"/>
                    </a:ext>
                  </a:extLst>
                </a:gridCol>
              </a:tblGrid>
              <a:tr h="339052">
                <a:tc>
                  <a:txBody>
                    <a:bodyPr/>
                    <a:lstStyle/>
                    <a:p>
                      <a:r>
                        <a:rPr lang="nl-NL" noProof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noProof="0"/>
                        <a:t>Provincie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>
                          <a:solidFill>
                            <a:srgbClr val="0070C0"/>
                          </a:solidFill>
                        </a:rPr>
                        <a:t>Avri (nov 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>
                          <a:solidFill>
                            <a:srgbClr val="0070C0"/>
                          </a:solidFill>
                        </a:rPr>
                        <a:t> Avri (april 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>
                          <a:solidFill>
                            <a:srgbClr val="0070C0"/>
                          </a:solidFill>
                        </a:rPr>
                        <a:t>Avri (april 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503142"/>
                  </a:ext>
                </a:extLst>
              </a:tr>
              <a:tr h="339052">
                <a:tc>
                  <a:txBody>
                    <a:bodyPr/>
                    <a:lstStyle/>
                    <a:p>
                      <a:r>
                        <a:rPr lang="nl-NL" noProof="0"/>
                        <a:t>Rekenrente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3,3%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3,3%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/>
                        <a:t>3,3</a:t>
                      </a:r>
                      <a:r>
                        <a:rPr lang="nl-NL" noProof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/>
                        <a:t>3,1</a:t>
                      </a:r>
                      <a:r>
                        <a:rPr lang="nl-NL" noProof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88531"/>
                  </a:ext>
                </a:extLst>
              </a:tr>
              <a:tr h="339052">
                <a:tc>
                  <a:txBody>
                    <a:bodyPr/>
                    <a:lstStyle/>
                    <a:p>
                      <a:r>
                        <a:rPr lang="nl-NL" noProof="0"/>
                        <a:t>Inflatie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69741"/>
                  </a:ext>
                </a:extLst>
              </a:tr>
              <a:tr h="339052">
                <a:tc>
                  <a:txBody>
                    <a:bodyPr/>
                    <a:lstStyle/>
                    <a:p>
                      <a:r>
                        <a:rPr lang="nl-NL" b="0" noProof="0"/>
                        <a:t>Jaar prijspeil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0" noProof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0" noProof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0" noProof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0" noProof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48805"/>
                  </a:ext>
                </a:extLst>
              </a:tr>
              <a:tr h="339052">
                <a:tc>
                  <a:txBody>
                    <a:bodyPr/>
                    <a:lstStyle/>
                    <a:p>
                      <a:r>
                        <a:rPr lang="nl-NL" noProof="0"/>
                        <a:t>Risicobedrag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407132"/>
                  </a:ext>
                </a:extLst>
              </a:tr>
              <a:tr h="593341">
                <a:tc>
                  <a:txBody>
                    <a:bodyPr/>
                    <a:lstStyle/>
                    <a:p>
                      <a:r>
                        <a:rPr lang="nl-NL" noProof="0"/>
                        <a:t>Folie vervangingstermijn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noProof="0"/>
                        <a:t>75 / 100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75 /100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75/100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noProof="0"/>
                        <a:t>75 /100 jaar</a:t>
                      </a:r>
                    </a:p>
                    <a:p>
                      <a:pPr algn="r"/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1101"/>
                  </a:ext>
                </a:extLst>
              </a:tr>
              <a:tr h="593341">
                <a:tc>
                  <a:txBody>
                    <a:bodyPr/>
                    <a:lstStyle/>
                    <a:p>
                      <a:r>
                        <a:rPr lang="nl-NL" noProof="0"/>
                        <a:t>Peilbuizen </a:t>
                      </a:r>
                      <a:r>
                        <a:rPr lang="nl-NL" noProof="0">
                          <a:solidFill>
                            <a:srgbClr val="0070C0"/>
                          </a:solidFill>
                        </a:rPr>
                        <a:t>of minder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Checklist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>
                          <a:solidFill>
                            <a:srgbClr val="0070C0"/>
                          </a:solidFill>
                        </a:rPr>
                        <a:t>Concept nazorgplan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 err="1">
                          <a:solidFill>
                            <a:srgbClr val="0070C0"/>
                          </a:solidFill>
                        </a:rPr>
                        <a:t>Antea</a:t>
                      </a:r>
                      <a:r>
                        <a:rPr lang="nl-NL" b="1" noProof="0">
                          <a:solidFill>
                            <a:srgbClr val="0070C0"/>
                          </a:solidFill>
                        </a:rPr>
                        <a:t> rapport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 err="1">
                          <a:solidFill>
                            <a:srgbClr val="0070C0"/>
                          </a:solidFill>
                        </a:rPr>
                        <a:t>Antea</a:t>
                      </a:r>
                      <a:r>
                        <a:rPr lang="nl-NL" b="1" noProof="0">
                          <a:solidFill>
                            <a:srgbClr val="0070C0"/>
                          </a:solidFill>
                        </a:rPr>
                        <a:t>-rapport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4035"/>
                  </a:ext>
                </a:extLst>
              </a:tr>
              <a:tr h="339052">
                <a:tc>
                  <a:txBody>
                    <a:bodyPr/>
                    <a:lstStyle/>
                    <a:p>
                      <a:r>
                        <a:rPr lang="nl-NL" b="1" noProof="0"/>
                        <a:t>Start nazorgperiode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noProof="0"/>
                        <a:t>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noProof="0"/>
                        <a:t>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noProof="0"/>
                        <a:t>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noProof="0"/>
                        <a:t>1-1-2027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953917"/>
                  </a:ext>
                </a:extLst>
              </a:tr>
              <a:tr h="593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Doelvermogen 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13.900.000</a:t>
                      </a:r>
                    </a:p>
                    <a:p>
                      <a:pPr algn="r"/>
                      <a:endParaRPr lang="nl-NL" b="1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11.447.000</a:t>
                      </a:r>
                    </a:p>
                    <a:p>
                      <a:pPr algn="r"/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nl-NL" b="1" noProof="0" err="1">
                          <a:solidFill>
                            <a:schemeClr val="tx1"/>
                          </a:solidFill>
                        </a:rPr>
                        <a:t>nzp</a:t>
                      </a:r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 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N.v.t.</a:t>
                      </a:r>
                    </a:p>
                    <a:p>
                      <a:pPr algn="r"/>
                      <a:endParaRPr lang="nl-NL" b="1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noProof="0">
                          <a:solidFill>
                            <a:schemeClr val="tx1"/>
                          </a:solidFill>
                        </a:rPr>
                        <a:t>N.v.t.</a:t>
                      </a:r>
                    </a:p>
                    <a:p>
                      <a:pPr algn="r"/>
                      <a:endParaRPr lang="nl-NL" b="1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62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27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7E7A-198A-2786-1254-91498A0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noProof="0"/>
              <a:t>Agenda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72C40F-3CAE-70D7-19FB-2AD03F4BD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077668"/>
              </p:ext>
            </p:extLst>
          </p:nvPr>
        </p:nvGraphicFramePr>
        <p:xfrm>
          <a:off x="838200" y="1176400"/>
          <a:ext cx="8501009" cy="472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F3926A4-3AA7-9FAE-E6AB-55FC3DACBBA1}"/>
              </a:ext>
            </a:extLst>
          </p:cNvPr>
          <p:cNvSpPr txBox="1">
            <a:spLocks/>
          </p:cNvSpPr>
          <p:nvPr/>
        </p:nvSpPr>
        <p:spPr>
          <a:xfrm>
            <a:off x="1470789" y="6176963"/>
            <a:ext cx="7868420" cy="396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0" i="1" noProof="0">
                <a:solidFill>
                  <a:schemeClr val="tx1"/>
                </a:solidFill>
              </a:rPr>
              <a:t>Deze </a:t>
            </a:r>
            <a:r>
              <a:rPr lang="nl-NL" sz="2000" b="0" i="1" noProof="0" err="1">
                <a:solidFill>
                  <a:schemeClr val="tx1"/>
                </a:solidFill>
              </a:rPr>
              <a:t>PLATFORMbijeenkomst</a:t>
            </a:r>
            <a:r>
              <a:rPr lang="nl-NL" sz="2000" b="0" i="1" noProof="0">
                <a:solidFill>
                  <a:schemeClr val="tx1"/>
                </a:solidFill>
              </a:rPr>
              <a:t> is via een livestream te volgen &amp; wordt opgenomen</a:t>
            </a:r>
          </a:p>
        </p:txBody>
      </p:sp>
    </p:spTree>
    <p:extLst>
      <p:ext uri="{BB962C8B-B14F-4D97-AF65-F5344CB8AC3E}">
        <p14:creationId xmlns:p14="http://schemas.microsoft.com/office/powerpoint/2010/main" val="428102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4A511-BC2E-1670-E59C-5E0C31F7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A479A-2C38-04AF-2333-887F7917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396"/>
            <a:ext cx="10515600" cy="1325563"/>
          </a:xfrm>
        </p:spPr>
        <p:txBody>
          <a:bodyPr/>
          <a:lstStyle/>
          <a:p>
            <a:r>
              <a:rPr lang="nl-NL" noProof="0"/>
              <a:t>Vermogen 1-1-2027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F7B586D8-B62B-370D-BC65-006A14F620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389694"/>
              </p:ext>
            </p:extLst>
          </p:nvPr>
        </p:nvGraphicFramePr>
        <p:xfrm>
          <a:off x="914400" y="1237277"/>
          <a:ext cx="8082116" cy="459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5409">
                  <a:extLst>
                    <a:ext uri="{9D8B030D-6E8A-4147-A177-3AD203B41FA5}">
                      <a16:colId xmlns:a16="http://schemas.microsoft.com/office/drawing/2014/main" val="22587137"/>
                    </a:ext>
                  </a:extLst>
                </a:gridCol>
                <a:gridCol w="3566707">
                  <a:extLst>
                    <a:ext uri="{9D8B030D-6E8A-4147-A177-3AD203B41FA5}">
                      <a16:colId xmlns:a16="http://schemas.microsoft.com/office/drawing/2014/main" val="1629162317"/>
                    </a:ext>
                  </a:extLst>
                </a:gridCol>
              </a:tblGrid>
              <a:tr h="510453"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noProof="0"/>
                        <a:t>Meersteeg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503142"/>
                  </a:ext>
                </a:extLst>
              </a:tr>
              <a:tr h="510453">
                <a:tc>
                  <a:txBody>
                    <a:bodyPr/>
                    <a:lstStyle/>
                    <a:p>
                      <a:r>
                        <a:rPr lang="nl-NL" sz="2400" b="1" noProof="0"/>
                        <a:t>Stand 1-1-2025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b="1" noProof="0"/>
                        <a:t>9.571.000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48805"/>
                  </a:ext>
                </a:extLst>
              </a:tr>
              <a:tr h="510453">
                <a:tc>
                  <a:txBody>
                    <a:bodyPr/>
                    <a:lstStyle/>
                    <a:p>
                      <a:r>
                        <a:rPr lang="nl-NL" sz="2400" noProof="0"/>
                        <a:t>Storting fonds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noProof="0"/>
                        <a:t>1.028.000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407132"/>
                  </a:ext>
                </a:extLst>
              </a:tr>
              <a:tr h="510453">
                <a:tc>
                  <a:txBody>
                    <a:bodyPr/>
                    <a:lstStyle/>
                    <a:p>
                      <a:r>
                        <a:rPr lang="nl-NL" sz="2400" b="0" noProof="0"/>
                        <a:t>Rendement fonds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noProof="0"/>
                        <a:t>880.000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4035"/>
                  </a:ext>
                </a:extLst>
              </a:tr>
              <a:tr h="51045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400" b="0" noProof="0"/>
                        <a:t>Prognose rendement fonds 2025*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b="0" noProof="0"/>
                        <a:t>447.000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953917"/>
                  </a:ext>
                </a:extLst>
              </a:tr>
              <a:tr h="510453">
                <a:tc>
                  <a:txBody>
                    <a:bodyPr/>
                    <a:lstStyle/>
                    <a:p>
                      <a:r>
                        <a:rPr lang="nl-NL" sz="2400" b="1" noProof="0"/>
                        <a:t>Stand jaarrekening fonds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400" b="1" noProof="0"/>
                        <a:t>11.926.000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752636"/>
                  </a:ext>
                </a:extLst>
              </a:tr>
              <a:tr h="5104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400" b="0" noProof="0"/>
                        <a:t>Storting fonds 2026</a:t>
                      </a:r>
                      <a:endParaRPr lang="nl-NL" sz="24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b="0" noProof="0"/>
                        <a:t>1.028.000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198320"/>
                  </a:ext>
                </a:extLst>
              </a:tr>
              <a:tr h="5104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400" b="0" noProof="0"/>
                        <a:t>Prognose rendement fonds 2026*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b="0" noProof="0"/>
                        <a:t>510.000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735290"/>
                  </a:ext>
                </a:extLst>
              </a:tr>
              <a:tr h="5104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400" b="1" noProof="0"/>
                        <a:t>Stand jaarrekening fonds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400" b="1" noProof="0"/>
                        <a:t>13.464.000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209922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25EF30A8-2359-F3C2-CF0B-7A648602DEA2}"/>
              </a:ext>
            </a:extLst>
          </p:cNvPr>
          <p:cNvSpPr txBox="1"/>
          <p:nvPr/>
        </p:nvSpPr>
        <p:spPr>
          <a:xfrm>
            <a:off x="749329" y="6005412"/>
            <a:ext cx="99123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noProof="0">
                <a:cs typeface="Calibri"/>
              </a:rPr>
              <a:t>* Prognose rendement 2025 &amp; 2026 gebaseerd op gemiddelde rendement 4,28% Provinciale Staten</a:t>
            </a:r>
          </a:p>
        </p:txBody>
      </p:sp>
    </p:spTree>
    <p:extLst>
      <p:ext uri="{BB962C8B-B14F-4D97-AF65-F5344CB8AC3E}">
        <p14:creationId xmlns:p14="http://schemas.microsoft.com/office/powerpoint/2010/main" val="54689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1026A-E6B7-1877-138C-CEFA8EB7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D19F3-BB16-FFED-3BFA-4A81A918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6"/>
            <a:ext cx="10515600" cy="1325563"/>
          </a:xfrm>
        </p:spPr>
        <p:txBody>
          <a:bodyPr/>
          <a:lstStyle/>
          <a:p>
            <a:r>
              <a:rPr lang="nl-NL" noProof="0">
                <a:cs typeface="Calibri"/>
              </a:rPr>
              <a:t>BENODIGD VERMOGEN 2027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1ED7B296-1CE6-69D7-C4A0-5B2E7F157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634439"/>
              </p:ext>
            </p:extLst>
          </p:nvPr>
        </p:nvGraphicFramePr>
        <p:xfrm>
          <a:off x="475818" y="1016086"/>
          <a:ext cx="9516595" cy="3897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128">
                  <a:extLst>
                    <a:ext uri="{9D8B030D-6E8A-4147-A177-3AD203B41FA5}">
                      <a16:colId xmlns:a16="http://schemas.microsoft.com/office/drawing/2014/main" val="22587137"/>
                    </a:ext>
                  </a:extLst>
                </a:gridCol>
                <a:gridCol w="1536650">
                  <a:extLst>
                    <a:ext uri="{9D8B030D-6E8A-4147-A177-3AD203B41FA5}">
                      <a16:colId xmlns:a16="http://schemas.microsoft.com/office/drawing/2014/main" val="3212716543"/>
                    </a:ext>
                  </a:extLst>
                </a:gridCol>
                <a:gridCol w="2188815">
                  <a:extLst>
                    <a:ext uri="{9D8B030D-6E8A-4147-A177-3AD203B41FA5}">
                      <a16:colId xmlns:a16="http://schemas.microsoft.com/office/drawing/2014/main" val="1604641074"/>
                    </a:ext>
                  </a:extLst>
                </a:gridCol>
                <a:gridCol w="2468002">
                  <a:extLst>
                    <a:ext uri="{9D8B030D-6E8A-4147-A177-3AD203B41FA5}">
                      <a16:colId xmlns:a16="http://schemas.microsoft.com/office/drawing/2014/main" val="3380111938"/>
                    </a:ext>
                  </a:extLst>
                </a:gridCol>
              </a:tblGrid>
              <a:tr h="871195">
                <a:tc>
                  <a:txBody>
                    <a:bodyPr/>
                    <a:lstStyle/>
                    <a:p>
                      <a:r>
                        <a:rPr lang="nl-NL" noProof="0"/>
                        <a:t>Varianten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/>
                        <a:t>Checklist 2022*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/>
                        <a:t>Nazorgplan 2025</a:t>
                      </a:r>
                      <a:endParaRPr lang="nl-NL" noProof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noProof="0"/>
                        <a:t>Monitoringsplan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503142"/>
                  </a:ext>
                </a:extLst>
              </a:tr>
              <a:tr h="310827">
                <a:tc>
                  <a:txBody>
                    <a:bodyPr/>
                    <a:lstStyle/>
                    <a:p>
                      <a:r>
                        <a:rPr lang="nl-NL" sz="2000" noProof="0"/>
                        <a:t>Benodigd vermogen 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noProof="0"/>
                        <a:t>13.900.000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noProof="0"/>
                        <a:t>11.447.000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noProof="0"/>
                        <a:t>12.233.000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75046"/>
                  </a:ext>
                </a:extLst>
              </a:tr>
              <a:tr h="553319">
                <a:tc>
                  <a:txBody>
                    <a:bodyPr/>
                    <a:lstStyle/>
                    <a:p>
                      <a:r>
                        <a:rPr lang="nl-NL" sz="2000" noProof="0"/>
                        <a:t>Vermogen Avri 1-1-2027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u="sng" noProof="0"/>
                        <a:t>13.464.000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u="sng" noProof="0"/>
                        <a:t>13.464.000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u="sng" noProof="0"/>
                        <a:t>13.464.000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69741"/>
                  </a:ext>
                </a:extLst>
              </a:tr>
              <a:tr h="504740">
                <a:tc>
                  <a:txBody>
                    <a:bodyPr/>
                    <a:lstStyle/>
                    <a:p>
                      <a:r>
                        <a:rPr lang="nl-NL" sz="2000" b="1" noProof="0"/>
                        <a:t>Resultaat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-436.000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2.017.000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1.231.000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648805"/>
                  </a:ext>
                </a:extLst>
              </a:tr>
              <a:tr h="504740">
                <a:tc>
                  <a:txBody>
                    <a:bodyPr/>
                    <a:lstStyle/>
                    <a:p>
                      <a:r>
                        <a:rPr lang="nl-NL" sz="2000" noProof="0"/>
                        <a:t>Risico’s (50% kans) op variant ‘Checklist 2022’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>
                        <a:buNone/>
                      </a:pPr>
                      <a:r>
                        <a:rPr lang="nl-NL" sz="2000" noProof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noProof="0"/>
                        <a:t>-1.227.000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000" noProof="0"/>
                        <a:t>-834.000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407132"/>
                  </a:ext>
                </a:extLst>
              </a:tr>
              <a:tr h="871195">
                <a:tc>
                  <a:txBody>
                    <a:bodyPr/>
                    <a:lstStyle/>
                    <a:p>
                      <a:r>
                        <a:rPr lang="nl-NL" sz="2000" b="1" noProof="0"/>
                        <a:t>Totaal incl. risico’s</a:t>
                      </a:r>
                    </a:p>
                    <a:p>
                      <a:endParaRPr lang="nl-NL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-436.000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790.000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2000" b="1" noProof="0"/>
                        <a:t>397.000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953917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5A763539-7C05-0681-4D9E-8C5FFE3BDC54}"/>
              </a:ext>
            </a:extLst>
          </p:cNvPr>
          <p:cNvSpPr txBox="1"/>
          <p:nvPr/>
        </p:nvSpPr>
        <p:spPr>
          <a:xfrm>
            <a:off x="475818" y="5841914"/>
            <a:ext cx="75740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noProof="0">
                <a:cs typeface="Calibri"/>
              </a:rPr>
              <a:t>* De variant die als uitgangspunt dient voor de Provinciale Staten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875928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6DCF7-668C-9D83-B2C2-2B4BAD3B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Uitgangspunt overdracht 01-01-2027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83133C-7ED5-1ACF-B295-FECCFD2FC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/>
              <a:t>Er is nog een keuze mogelijk voor overdracht per 31 december 2026 (conform het PS regime 2026) </a:t>
            </a:r>
            <a:r>
              <a:rPr lang="nl-NL" b="1" noProof="0"/>
              <a:t>of</a:t>
            </a:r>
            <a:r>
              <a:rPr lang="nl-NL" noProof="0"/>
              <a:t> per 1 januari 2027 (op basis van het PS regime 2027).</a:t>
            </a:r>
          </a:p>
          <a:p>
            <a:r>
              <a:rPr lang="nl-NL" noProof="0"/>
              <a:t>Dit is afhankelijk van de keuze voor de rekenrente in 2027. Daarbij spelen twee variabelen een rol: de hoogte van de UFR (blijft deze op 3,3%?) en de uitkomst van de ALM-studie (leidt deze tot een wijziging van de rente van 3,3%) in de tweede helft van 2026.</a:t>
            </a:r>
          </a:p>
          <a:p>
            <a:r>
              <a:rPr lang="nl-NL" noProof="0"/>
              <a:t>In de loop van 2026 zullen wij dit beoordelen en in samenspraak met de Provincie een definitieve keuze maken.</a:t>
            </a:r>
          </a:p>
        </p:txBody>
      </p:sp>
    </p:spTree>
    <p:extLst>
      <p:ext uri="{BB962C8B-B14F-4D97-AF65-F5344CB8AC3E}">
        <p14:creationId xmlns:p14="http://schemas.microsoft.com/office/powerpoint/2010/main" val="1539286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4D439-1791-BD7F-037F-E932DC8E5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095E8D32-BFD8-7DB5-AB81-031A73F63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45325E5-21C8-973B-27FA-5744BF8E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1667638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17121-B625-BA5E-8F14-0C24E88C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B67874B-F019-FABF-FDF2-EB3992C26A38}"/>
              </a:ext>
            </a:extLst>
          </p:cNvPr>
          <p:cNvSpPr txBox="1">
            <a:spLocks/>
          </p:cNvSpPr>
          <p:nvPr/>
        </p:nvSpPr>
        <p:spPr>
          <a:xfrm>
            <a:off x="1295400" y="2685214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Actuele ontwikkelingen</a:t>
            </a:r>
          </a:p>
        </p:txBody>
      </p:sp>
    </p:spTree>
    <p:extLst>
      <p:ext uri="{BB962C8B-B14F-4D97-AF65-F5344CB8AC3E}">
        <p14:creationId xmlns:p14="http://schemas.microsoft.com/office/powerpoint/2010/main" val="946437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69962-611D-C589-1E0D-7EB6D6F9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65E50FD-AB2F-9595-4EC1-9CF32FA8DE1B}"/>
              </a:ext>
            </a:extLst>
          </p:cNvPr>
          <p:cNvSpPr txBox="1">
            <a:spLocks/>
          </p:cNvSpPr>
          <p:nvPr/>
        </p:nvSpPr>
        <p:spPr>
          <a:xfrm>
            <a:off x="1054743" y="2469498"/>
            <a:ext cx="10082514" cy="1919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noProof="0"/>
              <a:t>Circulair </a:t>
            </a:r>
            <a:br>
              <a:rPr lang="nl-NL" noProof="0"/>
            </a:br>
            <a:r>
              <a:rPr lang="nl-NL" noProof="0"/>
              <a:t>Ambachtscentrum</a:t>
            </a:r>
          </a:p>
        </p:txBody>
      </p:sp>
    </p:spTree>
    <p:extLst>
      <p:ext uri="{BB962C8B-B14F-4D97-AF65-F5344CB8AC3E}">
        <p14:creationId xmlns:p14="http://schemas.microsoft.com/office/powerpoint/2010/main" val="14121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8FDF7-3061-DA84-26AE-606FFDFE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Uitgangspunten en Doelen</a:t>
            </a:r>
            <a:br>
              <a:rPr lang="nl-NL" noProof="0"/>
            </a:br>
            <a:r>
              <a:rPr lang="nl-NL" noProof="0"/>
              <a:t> </a:t>
            </a:r>
            <a:r>
              <a:rPr lang="nl-NL" sz="1800" i="1" noProof="0"/>
              <a:t>vastgesteld in het AB op 15 februari 2024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52357C-E169-C833-FAF2-0CA532E71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noProof="0"/>
              <a:t>Toekomstbestendige locatie</a:t>
            </a:r>
          </a:p>
          <a:p>
            <a:r>
              <a:rPr lang="nl-NL" noProof="0"/>
              <a:t>Een inspirerende plek voor bezoekers en medewerkers</a:t>
            </a:r>
          </a:p>
          <a:p>
            <a:r>
              <a:rPr lang="nl-NL" noProof="0"/>
              <a:t>Een aantrekkelijke en uitnodigende vestigingsplek voor partners van Avri</a:t>
            </a:r>
          </a:p>
          <a:p>
            <a:r>
              <a:rPr lang="nl-NL" noProof="0"/>
              <a:t>Voorlichting en educatie</a:t>
            </a:r>
          </a:p>
          <a:p>
            <a:endParaRPr lang="nl-NL" noProof="0"/>
          </a:p>
          <a:p>
            <a:r>
              <a:rPr lang="nl-NL" noProof="0"/>
              <a:t>Groothandel van secundaire materialen</a:t>
            </a:r>
          </a:p>
          <a:p>
            <a:r>
              <a:rPr lang="nl-NL" noProof="0"/>
              <a:t>Verhoogd serviceniveau</a:t>
            </a:r>
          </a:p>
          <a:p>
            <a:r>
              <a:rPr lang="nl-NL" noProof="0"/>
              <a:t>Sorteerlocatie voor alle milieustraten</a:t>
            </a:r>
            <a:endParaRPr lang="nl-NL" noProof="0">
              <a:ea typeface="Calibri"/>
              <a:cs typeface="Calibri"/>
            </a:endParaRPr>
          </a:p>
          <a:p>
            <a:r>
              <a:rPr lang="nl-NL" noProof="0"/>
              <a:t>Regionale samenwerking</a:t>
            </a:r>
          </a:p>
          <a:p>
            <a:endParaRPr lang="nl-NL" noProof="0"/>
          </a:p>
          <a:p>
            <a:endParaRPr lang="nl-NL" noProof="0">
              <a:ea typeface="Calibri"/>
              <a:cs typeface="Calibri"/>
            </a:endParaRPr>
          </a:p>
          <a:p>
            <a:pPr marL="0" indent="0">
              <a:buNone/>
            </a:pP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8062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72E99-9C6B-9576-3350-619A4E88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Voorkeursontwerp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E656E36-A319-2F6E-ABAC-F0264BAD4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54" y="1713199"/>
            <a:ext cx="7759951" cy="4351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762C869-5260-C269-7C93-C6A01A45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20" y="3574919"/>
            <a:ext cx="6473339" cy="31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8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2FFD5-B20E-5575-B49B-1385DC19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voorkeursontwerp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749BC0E-99B2-4DB2-3385-068ED988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49" y="1629902"/>
            <a:ext cx="6857801" cy="330220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82C9575-93AD-2C8B-4518-C5CC8CE87254}"/>
              </a:ext>
            </a:extLst>
          </p:cNvPr>
          <p:cNvSpPr txBox="1"/>
          <p:nvPr/>
        </p:nvSpPr>
        <p:spPr>
          <a:xfrm>
            <a:off x="6958995" y="367939"/>
            <a:ext cx="4120922" cy="62478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Dak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Groen dak.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Gebogen dak </a:t>
            </a:r>
            <a:r>
              <a:rPr lang="nl-NL" sz="1600" noProof="0">
                <a:latin typeface="Calibri"/>
                <a:ea typeface="Calibri"/>
                <a:cs typeface="Calibri"/>
              </a:rPr>
              <a:t>+ zijwand bij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</a:t>
            </a:r>
            <a:r>
              <a:rPr lang="nl-NL" sz="1600" b="0" i="0" u="none" strike="noStrike" baseline="0" noProof="0" err="1">
                <a:latin typeface="Calibri"/>
                <a:ea typeface="Calibri"/>
                <a:cs typeface="Calibri"/>
              </a:rPr>
              <a:t>one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-stop-drop.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Groen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Hoogwaardige groenvoorzieningen op het terrein.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Betonstraatstenen 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bestrating.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Gevels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Houten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Veel glas in de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Kwalitatieve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entrees (kantoren en hal).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Traverse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tussen kantoren en hal.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Constructie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Houtconstructie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Materialen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Hoog percentage toepassing circulaire materialen.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Interieur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Incl. 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binnenwanden en huurdersvoorzieningen.</a:t>
            </a:r>
            <a:endParaRPr lang="nl-NL" sz="1600" noProof="0">
              <a:latin typeface="Calibri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B37130-053C-0834-3621-551F465D8219}"/>
              </a:ext>
            </a:extLst>
          </p:cNvPr>
          <p:cNvSpPr txBox="1"/>
          <p:nvPr/>
        </p:nvSpPr>
        <p:spPr>
          <a:xfrm>
            <a:off x="837494" y="5157241"/>
            <a:ext cx="5195922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 Voldoet aan de uitgangspunten en doelen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666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79CA6-403D-0502-7AFF-B8C52847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Versoberd ontwerp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6C93B58-5AC0-DCBE-D960-370A28896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90" y="1263494"/>
            <a:ext cx="8609265" cy="4351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58CA270-BA81-B5B3-E49C-7D77EAB2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3435189"/>
            <a:ext cx="6617999" cy="32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0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9473-7D2B-3AD0-8228-9CAB00E37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6357F-3224-27BB-7A20-781597A6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Bijeenkomsten Avri - Uitleg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1AFD5-B512-1AB6-C4B9-EE8E856E9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Platformbijeenkomsten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nadat</a:t>
            </a: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 stukken voor het AB zijn gepubliceerd, </a:t>
            </a:r>
            <a:r>
              <a:rPr lang="nl-NL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voordat</a:t>
            </a: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het AB plaatsvindt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 stukken en mogelijke andere ontwikkelingen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noProof="0">
                <a:latin typeface="Arial" panose="020B0604020202020204" pitchFamily="34" charset="0"/>
                <a:cs typeface="Arial" panose="020B0604020202020204" pitchFamily="34" charset="0"/>
              </a:rPr>
              <a:t>Raadsinformatiebijeenkomst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voordat</a:t>
            </a:r>
            <a:r>
              <a:rPr lang="nl-NL" sz="2200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 stukken voor het AB worden gepubliceerd en plaatsvindt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Drie onderwerpen</a:t>
            </a:r>
            <a:endParaRPr lang="nl-NL" sz="1600" kern="100" noProof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februari over de </a:t>
            </a:r>
            <a:r>
              <a:rPr lang="nl-NL" sz="2000" kern="100" noProof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BV’s</a:t>
            </a: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</a:t>
            </a:r>
            <a:r>
              <a:rPr lang="nl-NL" sz="2000" kern="100" noProof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Cirtex</a:t>
            </a: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nl-NL" sz="2000" kern="100" noProof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</a:t>
            </a: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over de jaarstukken en begroting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latin typeface="Arial" panose="020B0604020202020204" pitchFamily="34" charset="0"/>
                <a:cs typeface="Arial" panose="020B0604020202020204" pitchFamily="34" charset="0"/>
              </a:rPr>
              <a:t>In oktober over de 1e begrotingswijziging</a:t>
            </a:r>
          </a:p>
        </p:txBody>
      </p:sp>
    </p:spTree>
    <p:extLst>
      <p:ext uri="{BB962C8B-B14F-4D97-AF65-F5344CB8AC3E}">
        <p14:creationId xmlns:p14="http://schemas.microsoft.com/office/powerpoint/2010/main" val="1871484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DF4B-CD51-4AC9-25E1-5410BDE65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90579-7339-5AEA-7129-4A716FB1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Versoberd ontwerp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D50EF7-0D96-79B4-03EC-B0146EAF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1" y="1419837"/>
            <a:ext cx="6927583" cy="330393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515681C-B94F-6570-5C5F-FF0C43497E96}"/>
              </a:ext>
            </a:extLst>
          </p:cNvPr>
          <p:cNvSpPr txBox="1"/>
          <p:nvPr/>
        </p:nvSpPr>
        <p:spPr>
          <a:xfrm>
            <a:off x="7061071" y="181162"/>
            <a:ext cx="4256086" cy="64940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Dak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Groen dak vervalt.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Gebogen dak boven </a:t>
            </a:r>
            <a:r>
              <a:rPr lang="nl-NL" sz="1600" b="0" i="0" u="none" strike="noStrike" baseline="0" noProof="0" err="1">
                <a:latin typeface="Calibri"/>
                <a:ea typeface="Calibri"/>
                <a:cs typeface="Calibri"/>
              </a:rPr>
              <a:t>one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-stop-drop wordt recht.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Geen zijwand.</a:t>
            </a:r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Groen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Minimale groenvoorzieningen op het terrein.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Eenvoudige bestrating.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Gevels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Stalen sandwichpanelen in plaats van houten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Minder glas in de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Versobering entrees (kantoren en hal).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Traverse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tussen kantoren en hal vervalt.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Constructie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Houtconstructie wordt staal.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Materialen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Minimale toepassing circulaire materialen.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Interieur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Casco (geen binnenwanden, geen huurdersvoorzieningen).</a:t>
            </a:r>
            <a:endParaRPr lang="nl-NL" sz="1600" noProof="0">
              <a:latin typeface="Calibri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1102200-C144-FA7A-8006-5C3C92CE0DB0}"/>
              </a:ext>
            </a:extLst>
          </p:cNvPr>
          <p:cNvSpPr txBox="1"/>
          <p:nvPr/>
        </p:nvSpPr>
        <p:spPr>
          <a:xfrm>
            <a:off x="307548" y="5335483"/>
            <a:ext cx="9646920" cy="840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 Voldoet beperkt de uitgangspunten en doelen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997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aalmodel, Stedenbouwkunde, gebouw, Luchtfotografie&#10;&#10;Door AI gegenereerde inhoud is mogelijk onjuist.">
            <a:extLst>
              <a:ext uri="{FF2B5EF4-FFF2-40B4-BE49-F238E27FC236}">
                <a16:creationId xmlns:a16="http://schemas.microsoft.com/office/drawing/2014/main" id="{60725CAF-6451-C2CF-4FD5-C570006C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8" y="1306646"/>
            <a:ext cx="7864522" cy="42447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846516-2175-5DC8-12E7-FC3A2ECE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Referentie ontwerp</a:t>
            </a:r>
          </a:p>
        </p:txBody>
      </p:sp>
      <p:pic>
        <p:nvPicPr>
          <p:cNvPr id="12" name="Afbeelding 11" descr="Afbeelding met boom, buitenshuis, plant, gras&#10;&#10;Door AI gegenereerde inhoud is mogelijk onjuist.">
            <a:extLst>
              <a:ext uri="{FF2B5EF4-FFF2-40B4-BE49-F238E27FC236}">
                <a16:creationId xmlns:a16="http://schemas.microsoft.com/office/drawing/2014/main" id="{612C8C19-AB00-DE60-4424-1EB1D78B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70" t="12830"/>
          <a:stretch>
            <a:fillRect/>
          </a:stretch>
        </p:blipFill>
        <p:spPr>
          <a:xfrm>
            <a:off x="6258693" y="4039377"/>
            <a:ext cx="5933307" cy="27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2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A4BD-52B0-C214-934B-6D883680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A2D8D4-B231-F73E-46DE-4B72EEC0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95" y="127781"/>
            <a:ext cx="10515600" cy="1325563"/>
          </a:xfrm>
        </p:spPr>
        <p:txBody>
          <a:bodyPr/>
          <a:lstStyle/>
          <a:p>
            <a:r>
              <a:rPr lang="nl-NL" noProof="0"/>
              <a:t>Referentie ontwerp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2A3E6EF-7FD6-D125-8187-5F09A6391BCB}"/>
              </a:ext>
            </a:extLst>
          </p:cNvPr>
          <p:cNvSpPr txBox="1"/>
          <p:nvPr/>
        </p:nvSpPr>
        <p:spPr>
          <a:xfrm>
            <a:off x="7048580" y="131195"/>
            <a:ext cx="4319586" cy="60016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Dak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Groen dak vervalt.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Uitsluitend plat dak.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Geen dak en zijwand bij </a:t>
            </a:r>
            <a:r>
              <a:rPr lang="nl-NL" sz="1600" noProof="0" err="1">
                <a:latin typeface="Calibri"/>
                <a:ea typeface="Calibri"/>
                <a:cs typeface="Calibri"/>
              </a:rPr>
              <a:t>one</a:t>
            </a:r>
            <a:r>
              <a:rPr lang="nl-NL" sz="1600" noProof="0">
                <a:latin typeface="Calibri"/>
                <a:ea typeface="Calibri"/>
                <a:cs typeface="Calibri"/>
              </a:rPr>
              <a:t> stop drop</a:t>
            </a:r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Groen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Minimale groenvoorzieningen op het terrein.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Eenvoudige bestrating.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Gevels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Stalen sandwichpanelen in plaats van houten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Minder glas in de gevel.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Versobering </a:t>
            </a:r>
            <a:r>
              <a:rPr lang="nl-NL" sz="1600" b="0" i="0" u="none" strike="noStrike" baseline="0" noProof="0" err="1">
                <a:latin typeface="Calibri"/>
                <a:ea typeface="Calibri"/>
                <a:cs typeface="Calibri"/>
              </a:rPr>
              <a:t>entree’s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(kantoren en hal).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noProof="0">
                <a:latin typeface="Calibri"/>
                <a:ea typeface="Calibri"/>
                <a:cs typeface="Calibri"/>
              </a:rPr>
              <a:t>Traverse</a:t>
            </a: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 tussen kantoren en hal vervalt.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Constructie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Houtconstructie wordt staal.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Materialen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Minimale toepassing circulaire materialen.</a:t>
            </a:r>
          </a:p>
          <a:p>
            <a:pPr algn="l"/>
            <a:endParaRPr lang="nl-NL" sz="1600" b="0" i="0" u="none" strike="noStrike" baseline="0" noProof="0">
              <a:latin typeface="Calibri"/>
              <a:ea typeface="Calibri"/>
              <a:cs typeface="Calibri"/>
            </a:endParaRPr>
          </a:p>
          <a:p>
            <a:pPr algn="l"/>
            <a:r>
              <a:rPr lang="nl-NL" sz="1600" b="1" i="0" u="none" strike="noStrike" baseline="0" noProof="0">
                <a:latin typeface="Calibri"/>
                <a:ea typeface="Calibri"/>
                <a:cs typeface="Calibri"/>
              </a:rPr>
              <a:t>Interieur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0" i="0" u="none" strike="noStrike" baseline="0" noProof="0">
                <a:latin typeface="Calibri"/>
                <a:ea typeface="Calibri"/>
                <a:cs typeface="Calibri"/>
              </a:rPr>
              <a:t>Casco (geen binnenwanden, geen huurdersvoorzieningen).</a:t>
            </a:r>
            <a:endParaRPr lang="nl-NL" sz="1600" noProof="0">
              <a:latin typeface="Calibri"/>
              <a:ea typeface="Calibri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B4A7A0E-AB3C-55B6-2CF0-54294DBEFFCD}"/>
              </a:ext>
            </a:extLst>
          </p:cNvPr>
          <p:cNvSpPr txBox="1"/>
          <p:nvPr/>
        </p:nvSpPr>
        <p:spPr>
          <a:xfrm>
            <a:off x="158931" y="5436474"/>
            <a:ext cx="9646920" cy="8402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 Voldoet zeer beperkt aan de uitgangspunten en doelen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l-NL" b="1" cap="all" noProof="0">
              <a:solidFill>
                <a:schemeClr val="accent2"/>
              </a:solidFill>
              <a:latin typeface="+mj-lt"/>
              <a:ea typeface="Calibri"/>
              <a:cs typeface="Calibri"/>
            </a:endParaRPr>
          </a:p>
        </p:txBody>
      </p:sp>
      <p:pic>
        <p:nvPicPr>
          <p:cNvPr id="3" name="Afbeelding 2" descr="Afbeelding met Schaalmodel, Stedenbouwkunde, gebouw, Luchtfotografie&#10;&#10;Door AI gegenereerde inhoud is mogelijk onjuist.">
            <a:extLst>
              <a:ext uri="{FF2B5EF4-FFF2-40B4-BE49-F238E27FC236}">
                <a16:creationId xmlns:a16="http://schemas.microsoft.com/office/drawing/2014/main" id="{72EB141D-E8BC-B7D6-3D98-E66E1EA7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5" y="1517386"/>
            <a:ext cx="5983116" cy="32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7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FCA6-45FC-DFEE-E9F1-7467A499B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E69F5701-32C6-0D16-A9EF-AB56FC3FF587}"/>
              </a:ext>
            </a:extLst>
          </p:cNvPr>
          <p:cNvSpPr txBox="1">
            <a:spLocks/>
          </p:cNvSpPr>
          <p:nvPr/>
        </p:nvSpPr>
        <p:spPr>
          <a:xfrm>
            <a:off x="4076784" y="1715744"/>
            <a:ext cx="2645229" cy="380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noProof="0">
                <a:solidFill>
                  <a:schemeClr val="accent1"/>
                </a:solidFill>
              </a:rPr>
              <a:t>Versoberd ontwerp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158B0C-BAF7-5AFA-F9E9-E0CBDAAEB9B3}"/>
              </a:ext>
            </a:extLst>
          </p:cNvPr>
          <p:cNvSpPr txBox="1">
            <a:spLocks/>
          </p:cNvSpPr>
          <p:nvPr/>
        </p:nvSpPr>
        <p:spPr>
          <a:xfrm>
            <a:off x="8229340" y="1610965"/>
            <a:ext cx="3548978" cy="589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noProof="0">
                <a:solidFill>
                  <a:schemeClr val="accent1"/>
                </a:solidFill>
              </a:rPr>
              <a:t>Referentie ontwerp</a:t>
            </a:r>
            <a:r>
              <a:rPr lang="nl-NL" sz="2000" noProof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A87FC3-930D-3085-DFD8-FC8B838C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63" y="2420231"/>
            <a:ext cx="3597575" cy="20175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40F0A8-EB5D-9A1B-93F7-3FA7D1F2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441" y="2420231"/>
            <a:ext cx="3734985" cy="200902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8AB1B22-535F-7AF3-CD23-C10C40F304E5}"/>
              </a:ext>
            </a:extLst>
          </p:cNvPr>
          <p:cNvSpPr txBox="1"/>
          <p:nvPr/>
        </p:nvSpPr>
        <p:spPr>
          <a:xfrm>
            <a:off x="502921" y="4652010"/>
            <a:ext cx="3101256" cy="840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Voldoet aan de uitgangspunten en doelen</a:t>
            </a:r>
            <a:endParaRPr lang="nl-NL" b="1" cap="all" noProof="0">
              <a:solidFill>
                <a:schemeClr val="accent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5ED151-8641-B44B-95C5-C4512138B146}"/>
              </a:ext>
            </a:extLst>
          </p:cNvPr>
          <p:cNvSpPr txBox="1"/>
          <p:nvPr/>
        </p:nvSpPr>
        <p:spPr>
          <a:xfrm>
            <a:off x="4074095" y="4699760"/>
            <a:ext cx="3101256" cy="840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Voldoet beperkt aan de uitgangspunten en doelen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97011A-4F1A-9F45-CBEA-BA6FB78A3475}"/>
              </a:ext>
            </a:extLst>
          </p:cNvPr>
          <p:cNvSpPr txBox="1"/>
          <p:nvPr/>
        </p:nvSpPr>
        <p:spPr>
          <a:xfrm>
            <a:off x="8188809" y="4699760"/>
            <a:ext cx="3101256" cy="840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b="1" cap="all" noProof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Voldoet zeer beperkt aan de uitgangspunten en doelen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5BD59-1C40-3469-AAFB-DEFEE358592E}"/>
              </a:ext>
            </a:extLst>
          </p:cNvPr>
          <p:cNvSpPr txBox="1"/>
          <p:nvPr/>
        </p:nvSpPr>
        <p:spPr>
          <a:xfrm>
            <a:off x="246901" y="1705235"/>
            <a:ext cx="3626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000" b="1" cap="all" noProof="0">
                <a:solidFill>
                  <a:srgbClr val="83B81A"/>
                </a:solidFill>
                <a:ea typeface="Calibri"/>
                <a:cs typeface="Calibri"/>
              </a:rPr>
              <a:t>Voorkeursontwerp</a:t>
            </a:r>
            <a:endParaRPr lang="nl-NL" noProof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8BADB7-B8EB-997C-1C76-E3DF5845117B}"/>
              </a:ext>
            </a:extLst>
          </p:cNvPr>
          <p:cNvCxnSpPr/>
          <p:nvPr/>
        </p:nvCxnSpPr>
        <p:spPr>
          <a:xfrm>
            <a:off x="7968659" y="49982"/>
            <a:ext cx="31237" cy="6747301"/>
          </a:xfrm>
          <a:prstGeom prst="straightConnector1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Afbeelding 1" descr="Afbeelding met Schaalmodel, Stedenbouwkunde, gebouw, Luchtfotografie&#10;&#10;Door AI gegenereerde inhoud is mogelijk onjuist.">
            <a:extLst>
              <a:ext uri="{FF2B5EF4-FFF2-40B4-BE49-F238E27FC236}">
                <a16:creationId xmlns:a16="http://schemas.microsoft.com/office/drawing/2014/main" id="{1A8CA767-D094-B9CE-2171-8DF10364E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07" y="2320030"/>
            <a:ext cx="3923710" cy="21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5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DB3DE-CEE3-C24C-2681-3BC87411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A9AB-BD6F-ACF7-E7FC-7A83EF6E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157"/>
            <a:ext cx="10515600" cy="1325563"/>
          </a:xfrm>
        </p:spPr>
        <p:txBody>
          <a:bodyPr/>
          <a:lstStyle/>
          <a:p>
            <a:r>
              <a:rPr lang="nl-NL" noProof="0"/>
              <a:t>Tijdlijn besluitvorming- en uitvoering Circulair Ambachtscentrum </a:t>
            </a:r>
            <a:r>
              <a:rPr lang="nl-NL" noProof="0" err="1"/>
              <a:t>Medel</a:t>
            </a:r>
            <a:endParaRPr lang="nl-NL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68C1-054E-D1EE-3F4B-C06B02BB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845"/>
            <a:ext cx="11353800" cy="478802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nl-NL" noProof="0">
              <a:ea typeface="Calibri"/>
              <a:cs typeface="Calibri"/>
            </a:endParaRPr>
          </a:p>
          <a:p>
            <a:r>
              <a:rPr lang="nl-NL" noProof="0">
                <a:ea typeface="Calibri"/>
                <a:cs typeface="Calibri"/>
              </a:rPr>
              <a:t>Werksessie Algemeen Bestuur + RBA: 12 februari 2026;</a:t>
            </a:r>
          </a:p>
          <a:p>
            <a:r>
              <a:rPr lang="nl-NL" noProof="0">
                <a:ea typeface="Calibri"/>
                <a:cs typeface="Calibri"/>
              </a:rPr>
              <a:t>Besluit door Dagelijks Bestuur: 19 februari 2026;</a:t>
            </a:r>
          </a:p>
          <a:p>
            <a:r>
              <a:rPr lang="nl-NL" noProof="0">
                <a:ea typeface="Calibri"/>
                <a:cs typeface="Calibri"/>
              </a:rPr>
              <a:t>Raadsinformatiebijeenkomst: 2 maart 2026;</a:t>
            </a:r>
          </a:p>
          <a:p>
            <a:r>
              <a:rPr lang="nl-NL">
                <a:ea typeface="Calibri"/>
                <a:cs typeface="Calibri"/>
              </a:rPr>
              <a:t>Zienswijzeprocedure gemeenteraden: 3 maart t/m 10 juni 2026;</a:t>
            </a:r>
            <a:endParaRPr lang="nl-NL" noProof="0">
              <a:ea typeface="Calibri"/>
              <a:cs typeface="Calibri"/>
            </a:endParaRPr>
          </a:p>
          <a:p>
            <a:r>
              <a:rPr lang="nl-NL" noProof="0">
                <a:ea typeface="Calibri"/>
                <a:cs typeface="Calibri"/>
              </a:rPr>
              <a:t>Platformbijeenkomst: 1 juni 2026;</a:t>
            </a:r>
          </a:p>
          <a:p>
            <a:r>
              <a:rPr lang="nl-NL">
                <a:ea typeface="Calibri"/>
                <a:cs typeface="Calibri"/>
              </a:rPr>
              <a:t>Vaststelling zienswijzenota</a:t>
            </a:r>
            <a:r>
              <a:rPr lang="nl-NL" noProof="0">
                <a:ea typeface="Calibri"/>
                <a:cs typeface="Calibri"/>
              </a:rPr>
              <a:t> Dagelijks Bestuur: 24 juni 2026;</a:t>
            </a:r>
          </a:p>
          <a:p>
            <a:r>
              <a:rPr lang="nl-NL" noProof="0">
                <a:ea typeface="Calibri"/>
                <a:cs typeface="Calibri"/>
              </a:rPr>
              <a:t>Besluit Algemeen Bestuur: 9 juli 2026;</a:t>
            </a:r>
          </a:p>
          <a:p>
            <a:pPr marL="0" indent="0">
              <a:buNone/>
            </a:pPr>
            <a:endParaRPr lang="nl-NL" noProof="0">
              <a:ea typeface="Calibri"/>
              <a:cs typeface="Calibri"/>
            </a:endParaRPr>
          </a:p>
          <a:p>
            <a:r>
              <a:rPr lang="nl-NL" noProof="0">
                <a:ea typeface="Calibri"/>
                <a:cs typeface="Calibri"/>
              </a:rPr>
              <a:t>Start aanbesteding: 1 september 2026;</a:t>
            </a:r>
          </a:p>
          <a:p>
            <a:r>
              <a:rPr lang="nl-NL" noProof="0">
                <a:ea typeface="Calibri"/>
                <a:cs typeface="Calibri"/>
              </a:rPr>
              <a:t>Start bouw: medio januari 2027;</a:t>
            </a:r>
          </a:p>
          <a:p>
            <a:r>
              <a:rPr lang="nl-NL" noProof="0">
                <a:ea typeface="Calibri"/>
                <a:cs typeface="Calibri"/>
              </a:rPr>
              <a:t>Ingebruikname CA </a:t>
            </a:r>
            <a:r>
              <a:rPr lang="nl-NL" noProof="0" err="1">
                <a:ea typeface="Calibri"/>
                <a:cs typeface="Calibri"/>
              </a:rPr>
              <a:t>Medel</a:t>
            </a:r>
            <a:r>
              <a:rPr lang="nl-NL" noProof="0">
                <a:ea typeface="Calibri"/>
                <a:cs typeface="Calibri"/>
              </a:rPr>
              <a:t>: december 2027.</a:t>
            </a:r>
          </a:p>
          <a:p>
            <a:endParaRPr lang="nl-NL" noProof="0">
              <a:ea typeface="Calibri"/>
              <a:cs typeface="Calibri"/>
            </a:endParaRPr>
          </a:p>
          <a:p>
            <a:pPr marL="0" indent="0">
              <a:buNone/>
            </a:pPr>
            <a:endParaRPr lang="nl-NL" noProof="0">
              <a:ea typeface="Calibri"/>
              <a:cs typeface="Calibri"/>
            </a:endParaRPr>
          </a:p>
          <a:p>
            <a:endParaRPr lang="nl-NL" noProof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17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ED287-A902-80D5-CE30-8CEA3ED1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FE34EA8-74B9-E4DF-3104-0978F497C598}"/>
              </a:ext>
            </a:extLst>
          </p:cNvPr>
          <p:cNvSpPr txBox="1">
            <a:spLocks/>
          </p:cNvSpPr>
          <p:nvPr/>
        </p:nvSpPr>
        <p:spPr>
          <a:xfrm>
            <a:off x="1295400" y="2685214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Pilot Inwonersbeleving</a:t>
            </a:r>
          </a:p>
        </p:txBody>
      </p:sp>
    </p:spTree>
    <p:extLst>
      <p:ext uri="{BB962C8B-B14F-4D97-AF65-F5344CB8AC3E}">
        <p14:creationId xmlns:p14="http://schemas.microsoft.com/office/powerpoint/2010/main" val="2073165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DFB89E31-2ED7-5EF3-96CE-9C72A594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4939" y="545033"/>
            <a:ext cx="3615432" cy="51140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381409-6F4D-AE6C-3E24-7E64DCE6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Waarom een pilot?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8C463F1-AEF2-F69D-8CF0-78A2B85814D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5801" y="1819953"/>
            <a:ext cx="7069138" cy="400812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Verbeteren van de service voor inwoners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Experiment om te kijken hoe Avri het voor inwoners makkelijker kan maken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Afgeven in plaats van weggooien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Vermijden van keuzestress bij inwoners: wat moet waar?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>
                <a:ea typeface="Calibri"/>
                <a:cs typeface="Calibri"/>
              </a:rPr>
              <a:t>Stimuleren van hergebruik, reparatie en herontwerp</a:t>
            </a:r>
          </a:p>
          <a:p>
            <a:pPr marL="342900" indent="-342900"/>
            <a:r>
              <a:rPr lang="nl-NL" sz="2400">
                <a:ea typeface="Calibri"/>
                <a:cs typeface="Calibri"/>
              </a:rPr>
              <a:t>Deze test draagt bij aan de doelstelling van een Circulaire Economie in 2050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69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6F9B9-F215-D450-7778-45D4194E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Pilot Geldermalsen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04B0216-1DD2-93F9-E59E-A7DC19BCD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Drie weken testen op de </a:t>
            </a:r>
            <a:r>
              <a:rPr lang="nl-NL" err="1"/>
              <a:t>milieustraat</a:t>
            </a:r>
            <a:r>
              <a:rPr lang="nl-NL"/>
              <a:t> Geldermalsen</a:t>
            </a:r>
          </a:p>
          <a:p>
            <a:r>
              <a:rPr lang="nl-NL"/>
              <a:t>Van 19 januari tot 7 februari 2026</a:t>
            </a:r>
          </a:p>
          <a:p>
            <a:r>
              <a:rPr lang="nl-NL"/>
              <a:t>Subsidie RWS: € 50.000,-</a:t>
            </a:r>
          </a:p>
          <a:p>
            <a:r>
              <a:rPr lang="nl-NL"/>
              <a:t>Interviews met inwoners over beleving en ervaringen</a:t>
            </a:r>
          </a:p>
          <a:p>
            <a:r>
              <a:rPr lang="nl-NL"/>
              <a:t>Avri medewerkers ontzorgen de bezoekers</a:t>
            </a:r>
          </a:p>
          <a:p>
            <a:r>
              <a:rPr lang="nl-NL"/>
              <a:t>Samenwerking met diverse regionale partners om kwaliteit van de producten te beoordelen</a:t>
            </a:r>
          </a:p>
          <a:p>
            <a:r>
              <a:rPr lang="nl-NL"/>
              <a:t>Onderzoeken wat technologie (Ai) kan betekenen in het beoordelen van grof huishoudelijk afval en producten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5410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243690C-FA8C-4D96-B2B6-04873688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Plattegrond pilot Geldermalsen</a:t>
            </a:r>
          </a:p>
        </p:txBody>
      </p:sp>
      <p:pic>
        <p:nvPicPr>
          <p:cNvPr id="6" name="Tijdelijke aanduiding voor inhoud 5" descr="Afbeelding met tekst, diagram, Plan, kaart&#10;&#10;Door AI gegenereerde inhoud is mogelijk onjuist.">
            <a:extLst>
              <a:ext uri="{FF2B5EF4-FFF2-40B4-BE49-F238E27FC236}">
                <a16:creationId xmlns:a16="http://schemas.microsoft.com/office/drawing/2014/main" id="{A43A842D-CF83-A29C-404A-C3B67E5AD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95112" y="1199861"/>
            <a:ext cx="8003527" cy="56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77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4EE4F-7DDF-4CE0-E591-12716747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noProof="0"/>
              <a:t>Lokale en Regionale partners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2ACF08-D857-98BF-4912-EF346FED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70" y="4670271"/>
            <a:ext cx="2234758" cy="9940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ED0FE83-CE05-BAEA-E0D3-8085EC30E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49" y="1346618"/>
            <a:ext cx="2353521" cy="1325563"/>
          </a:xfrm>
          <a:prstGeom prst="rect">
            <a:avLst/>
          </a:prstGeom>
        </p:spPr>
      </p:pic>
      <p:pic>
        <p:nvPicPr>
          <p:cNvPr id="6" name="Afbeelding 5" descr="Afbeelding met Lettertype, logo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00498DF-DACF-B37D-2965-34D0B38A3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161" y="2912010"/>
            <a:ext cx="3233863" cy="11863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D887FA-D89F-85EC-7E30-117184DE8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668" y="5167312"/>
            <a:ext cx="2663301" cy="132556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112A3-7047-97C1-7B6A-BD07AB986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873" y="4538810"/>
            <a:ext cx="3253693" cy="118637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005A150-F515-B6DD-17EB-749AF221B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344" y="3476169"/>
            <a:ext cx="3385615" cy="124444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182B368-152E-4E28-AF83-FB07F784A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770" y="1839163"/>
            <a:ext cx="1668670" cy="16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2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8C48A-A5DE-E4F8-4422-E51BEC55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505F70C-B46C-94A0-B1DB-40EEC7520C80}"/>
              </a:ext>
            </a:extLst>
          </p:cNvPr>
          <p:cNvSpPr txBox="1">
            <a:spLocks/>
          </p:cNvSpPr>
          <p:nvPr/>
        </p:nvSpPr>
        <p:spPr>
          <a:xfrm>
            <a:off x="1295400" y="2826616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noProof="0"/>
              <a:t>Bestuurlijk</a:t>
            </a:r>
            <a:br>
              <a:rPr lang="nl-NL" noProof="0"/>
            </a:br>
            <a:r>
              <a:rPr lang="nl-NL" noProof="0" err="1"/>
              <a:t>OverdrachtSDOCUMENT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58695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D150-4B9E-BD2C-4428-CDCD6642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A489C985-4265-1966-43E9-8D3E774E2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E0E009A-CE6B-A39C-58AD-B1A084E1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1993447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56D7-CB33-3275-34AB-E54BD29D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2AFA1-7838-2EFD-036F-B3846B59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Vergaderschema 2026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359E4B6-959D-B0DD-3E07-6F4FE1639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136668"/>
              </p:ext>
            </p:extLst>
          </p:nvPr>
        </p:nvGraphicFramePr>
        <p:xfrm>
          <a:off x="1314450" y="1338606"/>
          <a:ext cx="8951339" cy="4642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425">
                  <a:extLst>
                    <a:ext uri="{9D8B030D-6E8A-4147-A177-3AD203B41FA5}">
                      <a16:colId xmlns:a16="http://schemas.microsoft.com/office/drawing/2014/main" val="63400886"/>
                    </a:ext>
                  </a:extLst>
                </a:gridCol>
                <a:gridCol w="3117943">
                  <a:extLst>
                    <a:ext uri="{9D8B030D-6E8A-4147-A177-3AD203B41FA5}">
                      <a16:colId xmlns:a16="http://schemas.microsoft.com/office/drawing/2014/main" val="2070538316"/>
                    </a:ext>
                  </a:extLst>
                </a:gridCol>
                <a:gridCol w="2813971">
                  <a:extLst>
                    <a:ext uri="{9D8B030D-6E8A-4147-A177-3AD203B41FA5}">
                      <a16:colId xmlns:a16="http://schemas.microsoft.com/office/drawing/2014/main" val="393626139"/>
                    </a:ext>
                  </a:extLst>
                </a:gridCol>
              </a:tblGrid>
              <a:tr h="841423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Platformbijeenkomst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u="none" strike="noStrike" noProof="0">
                          <a:effectLst/>
                          <a:latin typeface="+mn-lt"/>
                        </a:rPr>
                        <a:t>Raadsinformatieavond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u="none" strike="noStrike" noProof="0">
                          <a:effectLst/>
                          <a:latin typeface="+mn-lt"/>
                        </a:rPr>
                        <a:t>Algemeen bestuur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30203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12 januari 2026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maart 2026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12 februari 2026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50389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endParaRPr lang="nl-NL" sz="2000" b="1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april 2026 (BOT)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47590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mei 2026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april 2026</a:t>
                      </a:r>
                      <a:endParaRPr lang="nl-NL" sz="2000" b="0" i="1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13 mei 2026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696891"/>
                  </a:ext>
                </a:extLst>
              </a:tr>
              <a:tr h="116659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1 juni 2026 </a:t>
                      </a:r>
                      <a:br>
                        <a:rPr lang="nl-NL" sz="2000" u="none" strike="noStrike" noProof="0">
                          <a:effectLst/>
                          <a:latin typeface="+mn-lt"/>
                        </a:rPr>
                      </a:br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(met zienswijzemarkt)</a:t>
                      </a:r>
                      <a:endParaRPr lang="nl-NL" sz="16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nl-NL" sz="2000" b="0" u="none" strike="noStrike" noProof="0">
                          <a:effectLst/>
                          <a:latin typeface="+mn-lt"/>
                        </a:rPr>
                      </a:b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september 2026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54980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7 september 2026</a:t>
                      </a:r>
                      <a:endParaRPr lang="nl-NL" sz="2000" b="1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8 oktober 2026 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82975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16 november 2026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oktober 2026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 17 december 2026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7573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11 januari 2027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februari 2026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02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109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CEEFF-CA29-0862-2C0C-50646C88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Raadsinformatiebijeenkomst </a:t>
            </a:r>
            <a:endParaRPr lang="nl-NL" sz="2600" i="1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1960A-762E-67C3-4C7B-9DC86D08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l-NL" sz="3600" noProof="0"/>
              <a:t>Wanneer	: 2 maart 2026 </a:t>
            </a:r>
          </a:p>
          <a:p>
            <a:pPr>
              <a:lnSpc>
                <a:spcPct val="200000"/>
              </a:lnSpc>
            </a:pPr>
            <a:r>
              <a:rPr lang="nl-NL" sz="3600" noProof="0"/>
              <a:t>Hoe laat		: 19:00 uur  </a:t>
            </a:r>
          </a:p>
          <a:p>
            <a:pPr>
              <a:lnSpc>
                <a:spcPct val="200000"/>
              </a:lnSpc>
            </a:pPr>
            <a:r>
              <a:rPr lang="nl-NL" sz="3600" noProof="0"/>
              <a:t>Waar		: Avri Geldermalsen</a:t>
            </a:r>
          </a:p>
        </p:txBody>
      </p:sp>
    </p:spTree>
    <p:extLst>
      <p:ext uri="{BB962C8B-B14F-4D97-AF65-F5344CB8AC3E}">
        <p14:creationId xmlns:p14="http://schemas.microsoft.com/office/powerpoint/2010/main" val="170942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063B27C0-8E2D-FA55-AB81-62629AAE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A3C952-5628-3D99-6C07-5083B5D1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Gemeenteraadsleden,</a:t>
            </a:r>
            <a:br>
              <a:rPr lang="nl-NL" noProof="0"/>
            </a:br>
            <a:r>
              <a:rPr lang="nl-NL" noProof="0"/>
              <a:t>DANK JULLIE WEL!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819764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14B02-9887-3225-AE30-DB7DA470C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4045739-65E1-68D5-10C9-2DF2A2AAA95D}"/>
              </a:ext>
            </a:extLst>
          </p:cNvPr>
          <p:cNvSpPr txBox="1">
            <a:spLocks/>
          </p:cNvSpPr>
          <p:nvPr/>
        </p:nvSpPr>
        <p:spPr>
          <a:xfrm>
            <a:off x="214313" y="616449"/>
            <a:ext cx="11763374" cy="4612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/>
              <a:t>Nu:</a:t>
            </a:r>
            <a:br>
              <a:rPr lang="nl-NL"/>
            </a:br>
            <a:endParaRPr lang="nl-NL"/>
          </a:p>
          <a:p>
            <a:pPr lvl="0"/>
            <a:r>
              <a:rPr lang="nl-NL" noProof="0"/>
              <a:t>Presentatie uitkomsten Enquête “afval”</a:t>
            </a:r>
          </a:p>
          <a:p>
            <a:pPr lvl="0"/>
            <a:endParaRPr lang="nl-NL" noProof="0"/>
          </a:p>
          <a:p>
            <a:pPr lvl="0"/>
            <a:r>
              <a:rPr lang="nl-NL" sz="4600" b="0" i="1" noProof="0"/>
              <a:t>Door CDA-fracties Rivierenland</a:t>
            </a:r>
          </a:p>
        </p:txBody>
      </p:sp>
    </p:spTree>
    <p:extLst>
      <p:ext uri="{BB962C8B-B14F-4D97-AF65-F5344CB8AC3E}">
        <p14:creationId xmlns:p14="http://schemas.microsoft.com/office/powerpoint/2010/main" val="2511920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56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8F880-CE86-61FB-A378-FAF5C29B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Doel en doelgroep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E32BC-0609-BB88-B592-50A27439D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noProof="0"/>
              <a:t>Doel:</a:t>
            </a:r>
          </a:p>
          <a:p>
            <a:r>
              <a:rPr lang="nl-NL" noProof="0"/>
              <a:t>Soepele start voor de toekomstig bestuurder</a:t>
            </a:r>
          </a:p>
          <a:p>
            <a:endParaRPr lang="nl-NL" noProof="0"/>
          </a:p>
          <a:p>
            <a:pPr marL="0" indent="0">
              <a:buNone/>
            </a:pPr>
            <a:r>
              <a:rPr lang="nl-NL" noProof="0"/>
              <a:t>Doelgroep:</a:t>
            </a:r>
          </a:p>
          <a:p>
            <a:r>
              <a:rPr lang="nl-NL" noProof="0"/>
              <a:t>Nieuwe leden van het bestuur (DB en AB) van Avri</a:t>
            </a:r>
          </a:p>
          <a:p>
            <a:r>
              <a:rPr lang="nl-NL" noProof="0"/>
              <a:t>Nieuwe wethouders &amp; colleges</a:t>
            </a:r>
          </a:p>
          <a:p>
            <a:r>
              <a:rPr lang="nl-NL" noProof="0"/>
              <a:t>Nieuwe raadsleden</a:t>
            </a:r>
          </a:p>
          <a:p>
            <a:endParaRPr lang="nl-NL" i="1" noProof="0"/>
          </a:p>
          <a:p>
            <a:pPr marL="0" indent="0">
              <a:buNone/>
            </a:pPr>
            <a:r>
              <a:rPr lang="nl-NL" i="1" noProof="0"/>
              <a:t> </a:t>
            </a:r>
            <a:endParaRPr lang="nl-NL" noProof="0"/>
          </a:p>
          <a:p>
            <a:endParaRPr lang="nl-NL" noProof="0"/>
          </a:p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8243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7A7B9-7D59-4E43-BA2C-D6739DE2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Bestuurlijke overdracht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D3C5DF-F80D-7876-86D3-CF1FF428B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2600" kern="100" noProof="0">
                <a:latin typeface="Arial" panose="020B0604020202020204" pitchFamily="34" charset="0"/>
                <a:cs typeface="Arial" panose="020B0604020202020204" pitchFamily="34" charset="0"/>
              </a:rPr>
              <a:t>Vooruit kijken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latin typeface="Arial" panose="020B0604020202020204" pitchFamily="34" charset="0"/>
                <a:cs typeface="Arial" panose="020B0604020202020204" pitchFamily="34" charset="0"/>
              </a:rPr>
              <a:t>Uitleg over Avri, met name de GR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latin typeface="Arial" panose="020B0604020202020204" pitchFamily="34" charset="0"/>
                <a:cs typeface="Arial" panose="020B0604020202020204" pitchFamily="34" charset="0"/>
              </a:rPr>
              <a:t>Rol van de bestuurders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latin typeface="Arial" panose="020B0604020202020204" pitchFamily="34" charset="0"/>
                <a:cs typeface="Arial" panose="020B0604020202020204" pitchFamily="34" charset="0"/>
              </a:rPr>
              <a:t>Deelnemingen Avri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latin typeface="Arial" panose="020B0604020202020204" pitchFamily="34" charset="0"/>
                <a:cs typeface="Arial" panose="020B0604020202020204" pitchFamily="34" charset="0"/>
              </a:rPr>
              <a:t>Planningen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latin typeface="Arial" panose="020B0604020202020204" pitchFamily="34" charset="0"/>
                <a:cs typeface="Arial" panose="020B0604020202020204" pitchFamily="34" charset="0"/>
              </a:rPr>
              <a:t>Lopende dossiers</a:t>
            </a:r>
          </a:p>
          <a:p>
            <a:pPr lvl="1">
              <a:buFontTx/>
              <a:buChar char="-"/>
            </a:pP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5623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718DD-394C-0C33-1D00-E7AD4741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Lopende dossiers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EA4F21-4B78-6A94-54C1-94CB67D5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noProof="0"/>
              <a:t>Huidig beleid over afval- en grondstoffen</a:t>
            </a:r>
          </a:p>
          <a:p>
            <a:r>
              <a:rPr lang="nl-NL" noProof="0"/>
              <a:t>Nieuw grondstoffenplan</a:t>
            </a:r>
          </a:p>
          <a:p>
            <a:r>
              <a:rPr lang="nl-NL" noProof="0"/>
              <a:t>Overdracht stortplaats	</a:t>
            </a:r>
          </a:p>
          <a:p>
            <a:r>
              <a:rPr lang="nl-NL" noProof="0"/>
              <a:t>Circulair Ambachtscentrum </a:t>
            </a:r>
            <a:r>
              <a:rPr lang="nl-NL" noProof="0" err="1"/>
              <a:t>Medel</a:t>
            </a:r>
            <a:r>
              <a:rPr lang="nl-NL" noProof="0"/>
              <a:t>	</a:t>
            </a:r>
          </a:p>
          <a:p>
            <a:r>
              <a:rPr lang="nl-NL" noProof="0"/>
              <a:t>Onderzoek </a:t>
            </a:r>
            <a:r>
              <a:rPr lang="nl-NL" noProof="0" err="1"/>
              <a:t>governance</a:t>
            </a:r>
            <a:r>
              <a:rPr lang="nl-NL" noProof="0"/>
              <a:t>/besturingsstructuur	</a:t>
            </a:r>
          </a:p>
          <a:p>
            <a:r>
              <a:rPr lang="nl-NL" noProof="0"/>
              <a:t>Evaluatie coöperatie </a:t>
            </a:r>
            <a:r>
              <a:rPr lang="nl-NL" noProof="0" err="1"/>
              <a:t>Cirtex</a:t>
            </a:r>
            <a:r>
              <a:rPr lang="nl-NL" noProof="0"/>
              <a:t>	</a:t>
            </a:r>
          </a:p>
          <a:p>
            <a:r>
              <a:rPr lang="nl-NL" noProof="0"/>
              <a:t>Samenwerking Waardlanden	</a:t>
            </a:r>
          </a:p>
          <a:p>
            <a:r>
              <a:rPr lang="nl-NL" noProof="0"/>
              <a:t>Onderzoek deelnemen in HVC	</a:t>
            </a:r>
          </a:p>
          <a:p>
            <a:r>
              <a:rPr lang="nl-NL" noProof="0"/>
              <a:t>Onderzoek gft-verwerkingsinstallatie	</a:t>
            </a:r>
          </a:p>
          <a:p>
            <a:r>
              <a:rPr lang="nl-NL" noProof="0"/>
              <a:t>IBOR Toekomstvisie	</a:t>
            </a:r>
          </a:p>
          <a:p>
            <a:r>
              <a:rPr lang="nl-NL" noProof="0"/>
              <a:t>Toezicht en handhaving afvalstoffenverordening	</a:t>
            </a:r>
          </a:p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6612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3444-66B2-C6E6-1E2F-908C42E3E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9C08D5DC-340D-9B17-5431-3BC492872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98A1DF2-E527-A3FE-F259-4A315435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428431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3BB4A-4819-96A0-733A-6306CD0D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4800675-7020-81A1-0E7E-76CD4F156146}"/>
              </a:ext>
            </a:extLst>
          </p:cNvPr>
          <p:cNvSpPr txBox="1">
            <a:spLocks/>
          </p:cNvSpPr>
          <p:nvPr/>
        </p:nvSpPr>
        <p:spPr>
          <a:xfrm>
            <a:off x="776950" y="2339283"/>
            <a:ext cx="10638099" cy="21794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noProof="0"/>
              <a:t>Bestuursrechtelijk</a:t>
            </a:r>
          </a:p>
          <a:p>
            <a:r>
              <a:rPr lang="nl-NL" noProof="0"/>
              <a:t>Handhaven</a:t>
            </a:r>
          </a:p>
          <a:p>
            <a:r>
              <a:rPr lang="nl-NL" noProof="0"/>
              <a:t>Afvalstoffenverordening</a:t>
            </a:r>
          </a:p>
        </p:txBody>
      </p:sp>
    </p:spTree>
    <p:extLst>
      <p:ext uri="{BB962C8B-B14F-4D97-AF65-F5344CB8AC3E}">
        <p14:creationId xmlns:p14="http://schemas.microsoft.com/office/powerpoint/2010/main" val="1656892497"/>
      </p:ext>
    </p:extLst>
  </p:cSld>
  <p:clrMapOvr>
    <a:masterClrMapping/>
  </p:clrMapOvr>
</p:sld>
</file>

<file path=ppt/theme/theme1.xml><?xml version="1.0" encoding="utf-8"?>
<a:theme xmlns:a="http://schemas.openxmlformats.org/drawingml/2006/main" name="aerofilm">
  <a:themeElements>
    <a:clrScheme name="AVRI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3B81A"/>
      </a:accent1>
      <a:accent2>
        <a:srgbClr val="EF7D00"/>
      </a:accent2>
      <a:accent3>
        <a:srgbClr val="69ABDE"/>
      </a:accent3>
      <a:accent4>
        <a:srgbClr val="BE0D0D"/>
      </a:accent4>
      <a:accent5>
        <a:srgbClr val="353D41"/>
      </a:accent5>
      <a:accent6>
        <a:srgbClr val="BCCCDA"/>
      </a:accent6>
      <a:hlink>
        <a:srgbClr val="69ABDE"/>
      </a:hlink>
      <a:folHlink>
        <a:srgbClr val="BE595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ofilm" id="{42363D40-F99E-A744-9CFF-F991CB4A77DE}" vid="{7F9A28F1-5446-DC49-83FA-113D3BD3386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9699D9B5BE244D9990857EA368B8EC" ma:contentTypeVersion="14" ma:contentTypeDescription="Create a new document." ma:contentTypeScope="" ma:versionID="44df895f7b97b0e9b5d1a5daaa2d2c2f">
  <xsd:schema xmlns:xsd="http://www.w3.org/2001/XMLSchema" xmlns:xs="http://www.w3.org/2001/XMLSchema" xmlns:p="http://schemas.microsoft.com/office/2006/metadata/properties" xmlns:ns2="7df652b6-bf48-4ce8-8089-a61fed241f09" xmlns:ns3="c78e2fa2-8c03-4889-b561-4d1d6e8fe56e" targetNamespace="http://schemas.microsoft.com/office/2006/metadata/properties" ma:root="true" ma:fieldsID="de12a73590c3910d7349671e5bd4a85d" ns2:_="" ns3:_="">
    <xsd:import namespace="7df652b6-bf48-4ce8-8089-a61fed241f09"/>
    <xsd:import namespace="c78e2fa2-8c03-4889-b561-4d1d6e8fe5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652b6-bf48-4ce8-8089-a61fed241f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40a6042-fb59-4e2e-9b5e-c63c0987bd5b}" ma:internalName="TaxCatchAll" ma:showField="CatchAllData" ma:web="7df652b6-bf48-4ce8-8089-a61fed241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e2fa2-8c03-4889-b561-4d1d6e8fe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8200a91-694e-4749-bb92-7cfd6d1a52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df652b6-bf48-4ce8-8089-a61fed241f09">
      <UserInfo>
        <DisplayName>Christine Waasdorp</DisplayName>
        <AccountId>9</AccountId>
        <AccountType/>
      </UserInfo>
      <UserInfo>
        <DisplayName>spsearch</DisplayName>
        <AccountId>11</AccountId>
        <AccountType/>
      </UserInfo>
      <UserInfo>
        <DisplayName>Arie Bok</DisplayName>
        <AccountId>15</AccountId>
        <AccountType/>
      </UserInfo>
      <UserInfo>
        <DisplayName>Walter Brouwer</DisplayName>
        <AccountId>16</AccountId>
        <AccountType/>
      </UserInfo>
      <UserInfo>
        <DisplayName>Annemarie Brinks</DisplayName>
        <AccountId>19</AccountId>
        <AccountType/>
      </UserInfo>
      <UserInfo>
        <DisplayName>Cees Brouwer</DisplayName>
        <AccountId>24</AccountId>
        <AccountType/>
      </UserInfo>
      <UserInfo>
        <DisplayName>Bestuurssecretariaat</DisplayName>
        <AccountId>25</AccountId>
        <AccountType/>
      </UserInfo>
      <UserInfo>
        <DisplayName>Clemens Berntsen</DisplayName>
        <AccountId>32</AccountId>
        <AccountType/>
      </UserInfo>
      <UserInfo>
        <DisplayName>Iris Midavaine</DisplayName>
        <AccountId>33</AccountId>
        <AccountType/>
      </UserInfo>
      <UserInfo>
        <DisplayName>Chanel Witting</DisplayName>
        <AccountId>35</AccountId>
        <AccountType/>
      </UserInfo>
      <UserInfo>
        <DisplayName>Lucie Arntz</DisplayName>
        <AccountId>40</AccountId>
        <AccountType/>
      </UserInfo>
      <UserInfo>
        <DisplayName>Simon de Koning</DisplayName>
        <AccountId>42</AccountId>
        <AccountType/>
      </UserInfo>
      <UserInfo>
        <DisplayName>Wouter van de Werken</DisplayName>
        <AccountId>47</AccountId>
        <AccountType/>
      </UserInfo>
      <UserInfo>
        <DisplayName>Niek Vergeer</DisplayName>
        <AccountId>71</AccountId>
        <AccountType/>
      </UserInfo>
      <UserInfo>
        <DisplayName>Henriëtte de Vries</DisplayName>
        <AccountId>72</AccountId>
        <AccountType/>
      </UserInfo>
      <UserInfo>
        <DisplayName>Berna Deiman</DisplayName>
        <AccountId>74</AccountId>
        <AccountType/>
      </UserInfo>
      <UserInfo>
        <DisplayName>Muriel van Winckel</DisplayName>
        <AccountId>97</AccountId>
        <AccountType/>
      </UserInfo>
      <UserInfo>
        <DisplayName>Marjo Scheer</DisplayName>
        <AccountId>101</AccountId>
        <AccountType/>
      </UserInfo>
      <UserInfo>
        <DisplayName>Sebastiaan Willemsen</DisplayName>
        <AccountId>102</AccountId>
        <AccountType/>
      </UserInfo>
      <UserInfo>
        <DisplayName>Nadine Schalk</DisplayName>
        <AccountId>109</AccountId>
        <AccountType/>
      </UserInfo>
      <UserInfo>
        <DisplayName>Chantal Houweling</DisplayName>
        <AccountId>110</AccountId>
        <AccountType/>
      </UserInfo>
    </SharedWithUsers>
    <MediaLengthInSeconds xmlns="c78e2fa2-8c03-4889-b561-4d1d6e8fe56e" xsi:nil="true"/>
    <TaxCatchAll xmlns="7df652b6-bf48-4ce8-8089-a61fed241f09" xsi:nil="true"/>
    <lcf76f155ced4ddcb4097134ff3c332f xmlns="c78e2fa2-8c03-4889-b561-4d1d6e8fe5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2D5D1F-898A-422C-B9DD-2DA35BF0CD40}"/>
</file>

<file path=customXml/itemProps2.xml><?xml version="1.0" encoding="utf-8"?>
<ds:datastoreItem xmlns:ds="http://schemas.openxmlformats.org/officeDocument/2006/customXml" ds:itemID="{A839CF59-9C82-4158-A2B1-E53EB7921B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9BBB4D-11D4-43CC-8C68-4DA1E50DF97D}">
  <ds:schemaRefs>
    <ds:schemaRef ds:uri="7df652b6-bf48-4ce8-8089-a61fed241f09"/>
    <ds:schemaRef ds:uri="c78e2fa2-8c03-4889-b561-4d1d6e8fe5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62b6988-12ed-43f8-8c0f-7c878165aa17}" enabled="0" method="" siteId="{262b6988-12ed-43f8-8c0f-7c878165aa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45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aerofilm</vt:lpstr>
      <vt:lpstr>Welkom </vt:lpstr>
      <vt:lpstr>Agenda </vt:lpstr>
      <vt:lpstr>Bijeenkomsten Avri - Uitleg</vt:lpstr>
      <vt:lpstr>PowerPoint Presentation</vt:lpstr>
      <vt:lpstr>Doel en doelgroep</vt:lpstr>
      <vt:lpstr>Bestuurlijke overdracht</vt:lpstr>
      <vt:lpstr>Lopende dossiers</vt:lpstr>
      <vt:lpstr>Vragen EN REACTIES </vt:lpstr>
      <vt:lpstr>PowerPoint Presentation</vt:lpstr>
      <vt:lpstr>werkwijze toezicht &amp; handhaving bij Avri</vt:lpstr>
      <vt:lpstr> Handhaven op de ASV volgens strafrecht </vt:lpstr>
      <vt:lpstr>Strafrecht vs bestuursrecht </vt:lpstr>
      <vt:lpstr>Voor- en nadelen strafrecht vs bestuursrecht</vt:lpstr>
      <vt:lpstr>Juridische vertaling + Vervolgproces </vt:lpstr>
      <vt:lpstr>Vragen EN REACTIES </vt:lpstr>
      <vt:lpstr>overdracht stortplaats aan nazorgfonds</vt:lpstr>
      <vt:lpstr>Randvoorwaarden bij uitgangspunten </vt:lpstr>
      <vt:lpstr>Randvoorwaarden bij uitgangspunten </vt:lpstr>
      <vt:lpstr>Beoogde Uitgangspunten 2026   </vt:lpstr>
      <vt:lpstr>Vermogen 1-1-2027</vt:lpstr>
      <vt:lpstr>BENODIGD VERMOGEN 2027</vt:lpstr>
      <vt:lpstr>Uitgangspunt overdracht 01-01-2027</vt:lpstr>
      <vt:lpstr>Vragen EN REACTIES </vt:lpstr>
      <vt:lpstr>PowerPoint Presentation</vt:lpstr>
      <vt:lpstr>PowerPoint Presentation</vt:lpstr>
      <vt:lpstr>Uitgangspunten en Doelen  vastgesteld in het AB op 15 februari 2024</vt:lpstr>
      <vt:lpstr>Voorkeursontwerp</vt:lpstr>
      <vt:lpstr>voorkeursontwerp</vt:lpstr>
      <vt:lpstr>Versoberd ontwerp</vt:lpstr>
      <vt:lpstr>Versoberd ontwerp</vt:lpstr>
      <vt:lpstr>Referentie ontwerp</vt:lpstr>
      <vt:lpstr>Referentie ontwerp</vt:lpstr>
      <vt:lpstr>PowerPoint Presentation</vt:lpstr>
      <vt:lpstr>Tijdlijn besluitvorming- en uitvoering Circulair Ambachtscentrum Medel</vt:lpstr>
      <vt:lpstr>PowerPoint Presentation</vt:lpstr>
      <vt:lpstr>Waarom een pilot?</vt:lpstr>
      <vt:lpstr>Pilot Geldermalsen</vt:lpstr>
      <vt:lpstr>Plattegrond pilot Geldermalsen</vt:lpstr>
      <vt:lpstr>Lokale en Regionale partners</vt:lpstr>
      <vt:lpstr>Vragen EN REACTIES </vt:lpstr>
      <vt:lpstr>Vergaderschema 2026</vt:lpstr>
      <vt:lpstr>Raadsinformatiebijeenkomst </vt:lpstr>
      <vt:lpstr>Gemeenteraadsleden, DANK JULLIE WEL!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Arie de Vroed</dc:creator>
  <cp:revision>2</cp:revision>
  <cp:lastPrinted>2025-10-20T07:36:32Z</cp:lastPrinted>
  <dcterms:created xsi:type="dcterms:W3CDTF">2021-05-27T09:32:38Z</dcterms:created>
  <dcterms:modified xsi:type="dcterms:W3CDTF">2026-01-13T08:24:34Z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0x010100C59699D9B5BE244D9990857EA368B8EC</vt:lpwstr>
  </property>
  <property fmtid="{D5CDD505-2E9C-101B-9397-08002B2CF9AE}" pid="3" name="Order">
    <vt:r8>282600</vt:r8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emplateUrl">
    <vt:lpwstr/>
  </property>
</Properties>
</file>