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comments/modernComment_105_49D3735C.xml" ContentType="application/vnd.ms-powerpoint.comments+xml"/>
  <Override PartName="/ppt/comments/modernComment_11F_9A9A9025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56"/>
  </p:notesMasterIdLst>
  <p:sldIdLst>
    <p:sldId id="256" r:id="rId5"/>
    <p:sldId id="2076137837" r:id="rId6"/>
    <p:sldId id="2076138104" r:id="rId7"/>
    <p:sldId id="2076138199" r:id="rId8"/>
    <p:sldId id="2076138016" r:id="rId9"/>
    <p:sldId id="285" r:id="rId10"/>
    <p:sldId id="261" r:id="rId11"/>
    <p:sldId id="286" r:id="rId12"/>
    <p:sldId id="287" r:id="rId13"/>
    <p:sldId id="282" r:id="rId14"/>
    <p:sldId id="289" r:id="rId15"/>
    <p:sldId id="2076138219" r:id="rId16"/>
    <p:sldId id="2076138220" r:id="rId17"/>
    <p:sldId id="2076138221" r:id="rId18"/>
    <p:sldId id="284" r:id="rId19"/>
    <p:sldId id="2076138317" r:id="rId20"/>
    <p:sldId id="2076138316" r:id="rId21"/>
    <p:sldId id="2076138319" r:id="rId22"/>
    <p:sldId id="2076138321" r:id="rId23"/>
    <p:sldId id="2076138318" r:id="rId24"/>
    <p:sldId id="2076138269" r:id="rId25"/>
    <p:sldId id="2076138309" r:id="rId26"/>
    <p:sldId id="2076138323" r:id="rId27"/>
    <p:sldId id="2076138202" r:id="rId28"/>
    <p:sldId id="2076138279" r:id="rId29"/>
    <p:sldId id="2076138313" r:id="rId30"/>
    <p:sldId id="2076138292" r:id="rId31"/>
    <p:sldId id="2076138295" r:id="rId32"/>
    <p:sldId id="2076138282" r:id="rId33"/>
    <p:sldId id="2076138283" r:id="rId34"/>
    <p:sldId id="2076138290" r:id="rId35"/>
    <p:sldId id="2076138291" r:id="rId36"/>
    <p:sldId id="2076138299" r:id="rId37"/>
    <p:sldId id="2076138307" r:id="rId38"/>
    <p:sldId id="2076138300" r:id="rId39"/>
    <p:sldId id="2076138296" r:id="rId40"/>
    <p:sldId id="2076138297" r:id="rId41"/>
    <p:sldId id="2076138298" r:id="rId42"/>
    <p:sldId id="2076138301" r:id="rId43"/>
    <p:sldId id="2076138303" r:id="rId44"/>
    <p:sldId id="2076138304" r:id="rId45"/>
    <p:sldId id="2076138315" r:id="rId46"/>
    <p:sldId id="2076138314" r:id="rId47"/>
    <p:sldId id="2076138099" r:id="rId48"/>
    <p:sldId id="2076137998" r:id="rId49"/>
    <p:sldId id="2076138044" r:id="rId50"/>
    <p:sldId id="2076138070" r:id="rId51"/>
    <p:sldId id="2076138262" r:id="rId52"/>
    <p:sldId id="293" r:id="rId53"/>
    <p:sldId id="294" r:id="rId54"/>
    <p:sldId id="2076138305" r:id="rId55"/>
  </p:sldIdLst>
  <p:sldSz cx="12192000" cy="6858000"/>
  <p:notesSz cx="6808788" cy="9940925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C50407-8C9F-00BF-9E2E-0BEF6BAF1A27}" name="Christine Waasdorp" initials="CW" userId="S::waasdorp@avri.nl::babfc421-d20e-4099-bca6-ddc080f97300" providerId="AD"/>
  <p188:author id="{8184A147-E9B6-D1EE-F79D-DCC87CC41231}" name="Connie Mars" initials="CM" userId="S::mars@avri.nl::00793717-2b06-4f4d-b4c7-c214d961a811" providerId="AD"/>
  <p188:author id="{C8CEAA6B-8990-5820-19ED-74AF5D7DDE84}" name="Muhammed Özay" initials="MÖ" userId="S::ozay@avri.nl::0f98ffe2-9334-413b-b380-a71424bb0ae1" providerId="AD"/>
  <p188:author id="{75E4716E-80D0-B928-5B4C-81B5F00E9F42}" name="Simon de Koning" initials="SK" userId="S::dekoning@avri.nl::add2b202-ca25-402e-8e83-e1ca1be31f4d" providerId="AD"/>
  <p188:author id="{CD231879-CDD2-4EC5-67E9-69DCE87A8CF5}" name="Arie Bok" initials="AB" userId="S::bok@avri.nl::1fed3081-1385-4d3f-ad1f-4c22c22261d9" providerId="AD"/>
  <p188:author id="{0319E57A-49B6-47D5-0E16-9CA64704DDEA}" name="Pascalle Thomassen" initials="PT" userId="S::thomassen@avri.nl::eab23ac7-f05e-4fba-be7c-f8ec53d0f968" providerId="AD"/>
  <p188:author id="{6EF2747E-AE57-0E57-D801-D13514EB8AF2}" name="Ivo Bouwens" initials="IB" userId="S::bouwens@avri.nl::28b6f638-64d6-482a-8240-312078c8a3b7" providerId="AD"/>
  <p188:author id="{C8214DAE-D0EA-FA25-49E9-57202CB0410B}" name="Arie Bok" initials="" userId="S::Bok@avri.nl::1fed3081-1385-4d3f-ad1f-4c22c22261d9" providerId="AD"/>
  <p188:author id="{F24EA4B6-D46E-0468-CFAE-618268DB0D45}" name="Marieke Verhoeff" initials="MV" userId="3b9539aa9491195a" providerId="Windows Live"/>
  <p188:author id="{0405CDCE-F546-D7BC-F563-EEAF94BC3461}" name="Nadine Schalk" initials="NS" userId="S::schalk@avri.nl::dda357e6-2ab7-41bf-a6d2-04fe1fa16eb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B81A"/>
    <a:srgbClr val="F07D00"/>
    <a:srgbClr val="000000"/>
    <a:srgbClr val="D9D9D9"/>
    <a:srgbClr val="054B1F"/>
    <a:srgbClr val="8319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microsoft.com/office/2018/10/relationships/authors" Target="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omments/modernComment_105_49D3735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CF2A15F-C98E-4200-852E-770DC0E628B8}" authorId="{0405CDCE-F546-D7BC-F563-EEAF94BC3461}" created="2025-09-30T11:29:16.435">
    <pc:sldMkLst xmlns:pc="http://schemas.microsoft.com/office/powerpoint/2013/main/command">
      <pc:docMk/>
      <pc:sldMk cId="1238594396" sldId="261"/>
    </pc:sldMkLst>
    <p188:txBody>
      <a:bodyPr/>
      <a:lstStyle/>
      <a:p>
        <a:r>
          <a:rPr lang="nl-NL"/>
          <a:t>Tabel vervangen door opsomming i.v.m. leesbaarheid</a:t>
        </a:r>
      </a:p>
    </p188:txBody>
  </p188:cm>
</p188:cmLst>
</file>

<file path=ppt/comments/modernComment_11F_9A9A902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88B737E-CED1-4D0C-8D4F-9848200203DE}" authorId="{0405CDCE-F546-D7BC-F563-EEAF94BC3461}" created="2025-09-30T11:40:11.74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593820709" sldId="287"/>
      <ac:spMk id="2" creationId="{0BB0D127-B4BA-CFE6-1EB0-057F2755691B}"/>
      <ac:txMk cp="19" len="11">
        <ac:context len="31" hash="1491407482"/>
      </ac:txMk>
    </ac:txMkLst>
    <p188:pos x="7776411" y="645528"/>
    <p188:txBody>
      <a:bodyPr/>
      <a:lstStyle/>
      <a:p>
        <a:r>
          <a:rPr lang="nl-NL"/>
          <a:t>Bedragen correleren niet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0E1D44-360E-47DB-A4B8-D99256A01888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C7988B-5896-468A-B9C0-338FCE8C95C7}">
      <dgm:prSet/>
      <dgm:spPr/>
      <dgm:t>
        <a:bodyPr/>
        <a:lstStyle/>
        <a:p>
          <a:r>
            <a:rPr lang="nl-NL" b="1" noProof="0"/>
            <a:t>Opening</a:t>
          </a:r>
          <a:endParaRPr lang="nl-NL" noProof="0"/>
        </a:p>
      </dgm:t>
    </dgm:pt>
    <dgm:pt modelId="{EFB14A0C-1FFC-4F25-ABF4-11ED8A82C331}" type="parTrans" cxnId="{07828D45-5ADF-481B-A28E-18B6715BDD2F}">
      <dgm:prSet/>
      <dgm:spPr/>
      <dgm:t>
        <a:bodyPr/>
        <a:lstStyle/>
        <a:p>
          <a:endParaRPr lang="en-US"/>
        </a:p>
      </dgm:t>
    </dgm:pt>
    <dgm:pt modelId="{EE83B6D4-8A7B-4F3C-ABE9-C95AB5EA0D68}" type="sibTrans" cxnId="{07828D45-5ADF-481B-A28E-18B6715BDD2F}">
      <dgm:prSet/>
      <dgm:spPr/>
      <dgm:t>
        <a:bodyPr/>
        <a:lstStyle/>
        <a:p>
          <a:endParaRPr lang="en-US"/>
        </a:p>
      </dgm:t>
    </dgm:pt>
    <dgm:pt modelId="{04C85238-CB14-4306-8427-B81AE4060182}">
      <dgm:prSet/>
      <dgm:spPr/>
      <dgm:t>
        <a:bodyPr/>
        <a:lstStyle/>
        <a:p>
          <a:r>
            <a:rPr lang="nl-NL" b="1" noProof="0"/>
            <a:t>Raadsinformatiebijeenkomst  </a:t>
          </a:r>
          <a:endParaRPr lang="nl-NL" noProof="0"/>
        </a:p>
      </dgm:t>
    </dgm:pt>
    <dgm:pt modelId="{06808AC9-D922-4AE4-9E30-CEDD7F80D94D}" type="parTrans" cxnId="{72263A4F-86F5-404F-950E-E7E5F51495BD}">
      <dgm:prSet/>
      <dgm:spPr/>
      <dgm:t>
        <a:bodyPr/>
        <a:lstStyle/>
        <a:p>
          <a:endParaRPr lang="en-US"/>
        </a:p>
      </dgm:t>
    </dgm:pt>
    <dgm:pt modelId="{FD5B04B1-5990-4FF6-BD2E-E78DCBECDE86}" type="sibTrans" cxnId="{72263A4F-86F5-404F-950E-E7E5F51495BD}">
      <dgm:prSet/>
      <dgm:spPr/>
      <dgm:t>
        <a:bodyPr/>
        <a:lstStyle/>
        <a:p>
          <a:endParaRPr lang="en-US"/>
        </a:p>
      </dgm:t>
    </dgm:pt>
    <dgm:pt modelId="{7629705D-F329-414A-AFF3-3950D0D07EDF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nl-NL" b="1" noProof="0"/>
            <a:t> Begrotingswijziging 2025</a:t>
          </a:r>
          <a:endParaRPr lang="nl-NL" noProof="0"/>
        </a:p>
      </dgm:t>
    </dgm:pt>
    <dgm:pt modelId="{692F5B56-0C84-46AE-905A-1909A10413F2}" type="parTrans" cxnId="{7B228367-2321-4A49-8145-4C9FA8B91F68}">
      <dgm:prSet/>
      <dgm:spPr/>
      <dgm:t>
        <a:bodyPr/>
        <a:lstStyle/>
        <a:p>
          <a:endParaRPr lang="en-US"/>
        </a:p>
      </dgm:t>
    </dgm:pt>
    <dgm:pt modelId="{E2634AA0-6C41-428E-AD18-6639A76AF31A}" type="sibTrans" cxnId="{7B228367-2321-4A49-8145-4C9FA8B91F68}">
      <dgm:prSet/>
      <dgm:spPr/>
      <dgm:t>
        <a:bodyPr/>
        <a:lstStyle/>
        <a:p>
          <a:endParaRPr lang="en-US"/>
        </a:p>
      </dgm:t>
    </dgm:pt>
    <dgm:pt modelId="{81D7D360-5F6F-4C15-8D33-AC885AC67324}">
      <dgm:prSet/>
      <dgm:spPr/>
      <dgm:t>
        <a:bodyPr/>
        <a:lstStyle/>
        <a:p>
          <a:r>
            <a:rPr lang="nl-NL" b="1" noProof="0">
              <a:latin typeface="Calibri" panose="020F0502020204030204"/>
            </a:rPr>
            <a:t>Sluiting</a:t>
          </a:r>
          <a:endParaRPr lang="nl-NL" noProof="0"/>
        </a:p>
      </dgm:t>
    </dgm:pt>
    <dgm:pt modelId="{21EF17B8-7F15-4492-B758-0DFFBCC0902A}" type="parTrans" cxnId="{AA788BB7-704D-4AFB-BEF1-DAC6CBDDA7C9}">
      <dgm:prSet/>
      <dgm:spPr/>
      <dgm:t>
        <a:bodyPr/>
        <a:lstStyle/>
        <a:p>
          <a:endParaRPr lang="nl-NL"/>
        </a:p>
      </dgm:t>
    </dgm:pt>
    <dgm:pt modelId="{1BD03CE6-706B-45E1-A1A4-E11851C503A9}" type="sibTrans" cxnId="{AA788BB7-704D-4AFB-BEF1-DAC6CBDDA7C9}">
      <dgm:prSet/>
      <dgm:spPr/>
      <dgm:t>
        <a:bodyPr/>
        <a:lstStyle/>
        <a:p>
          <a:endParaRPr lang="nl-NL"/>
        </a:p>
      </dgm:t>
    </dgm:pt>
    <dgm:pt modelId="{72C48408-79DB-4916-8D61-3A7FF7746DAE}">
      <dgm:prSet/>
      <dgm:spPr/>
      <dgm:t>
        <a:bodyPr/>
        <a:lstStyle/>
        <a:p>
          <a:r>
            <a:rPr lang="nl-NL" noProof="0"/>
            <a:t>Volgende platformbijeenkomst </a:t>
          </a:r>
          <a:endParaRPr lang="nl-NL" b="0" noProof="0"/>
        </a:p>
      </dgm:t>
    </dgm:pt>
    <dgm:pt modelId="{888E2323-FF7B-464A-B41A-C28CD90A2E4E}" type="parTrans" cxnId="{CCEAEE09-5346-4C97-99C2-530B7491C52D}">
      <dgm:prSet/>
      <dgm:spPr/>
      <dgm:t>
        <a:bodyPr/>
        <a:lstStyle/>
        <a:p>
          <a:endParaRPr lang="nl-NL"/>
        </a:p>
      </dgm:t>
    </dgm:pt>
    <dgm:pt modelId="{ADDEC361-AE75-4F91-964B-2A5232B4AB3A}" type="sibTrans" cxnId="{CCEAEE09-5346-4C97-99C2-530B7491C52D}">
      <dgm:prSet/>
      <dgm:spPr/>
      <dgm:t>
        <a:bodyPr/>
        <a:lstStyle/>
        <a:p>
          <a:endParaRPr lang="nl-NL"/>
        </a:p>
      </dgm:t>
    </dgm:pt>
    <dgm:pt modelId="{11C1AC68-8EC0-4964-A865-7E1EF40E76AC}">
      <dgm:prSet phldr="0"/>
      <dgm:spPr/>
      <dgm:t>
        <a:bodyPr/>
        <a:lstStyle/>
        <a:p>
          <a:pPr rtl="0"/>
          <a:r>
            <a:rPr lang="nl-NL" b="0" noProof="0">
              <a:latin typeface="Calibri" panose="020F0502020204030204"/>
            </a:rPr>
            <a:t>Doel Raadsinformatiebijeenkomst</a:t>
          </a:r>
          <a:endParaRPr lang="nl-NL" b="0" noProof="0">
            <a:solidFill>
              <a:srgbClr val="010000"/>
            </a:solidFill>
            <a:latin typeface="Calibri" panose="020F0502020204030204"/>
          </a:endParaRPr>
        </a:p>
      </dgm:t>
    </dgm:pt>
    <dgm:pt modelId="{D1CC45C3-FC21-48BA-8C14-218BE4526706}" type="parTrans" cxnId="{ACD52FEF-1062-4578-8007-926F828BFB15}">
      <dgm:prSet/>
      <dgm:spPr/>
      <dgm:t>
        <a:bodyPr/>
        <a:lstStyle/>
        <a:p>
          <a:endParaRPr lang="nl-NL"/>
        </a:p>
      </dgm:t>
    </dgm:pt>
    <dgm:pt modelId="{81C9DE83-91A6-43E4-B306-1E800CEF21DB}" type="sibTrans" cxnId="{ACD52FEF-1062-4578-8007-926F828BFB15}">
      <dgm:prSet/>
      <dgm:spPr/>
      <dgm:t>
        <a:bodyPr/>
        <a:lstStyle/>
        <a:p>
          <a:endParaRPr lang="nl-NL"/>
        </a:p>
      </dgm:t>
    </dgm:pt>
    <dgm:pt modelId="{F2BDBFA2-B8CC-441C-A6B7-48BA8D6CE89A}">
      <dgm:prSet phldr="0"/>
      <dgm:spPr/>
      <dgm:t>
        <a:bodyPr/>
        <a:lstStyle/>
        <a:p>
          <a:pPr rtl="0"/>
          <a:r>
            <a:rPr lang="nl-NL" b="0" noProof="0">
              <a:latin typeface="Calibri" panose="020F0502020204030204"/>
            </a:rPr>
            <a:t>Toelichting Avri bijeenkomsten</a:t>
          </a:r>
          <a:br>
            <a:rPr lang="nl-NL" b="1" noProof="0">
              <a:latin typeface="Calibri" panose="020F0502020204030204"/>
            </a:rPr>
          </a:br>
          <a:endParaRPr lang="nl-NL" noProof="0"/>
        </a:p>
      </dgm:t>
    </dgm:pt>
    <dgm:pt modelId="{FFDA3B5C-359D-433A-A0AA-5F46A4B90358}" type="parTrans" cxnId="{C4B8847E-5C0A-4B51-885E-0728FAFF5A3C}">
      <dgm:prSet/>
      <dgm:spPr/>
      <dgm:t>
        <a:bodyPr/>
        <a:lstStyle/>
        <a:p>
          <a:endParaRPr lang="nl-NL"/>
        </a:p>
      </dgm:t>
    </dgm:pt>
    <dgm:pt modelId="{75956015-288F-48A3-B3E6-3B105C8B4382}" type="sibTrans" cxnId="{C4B8847E-5C0A-4B51-885E-0728FAFF5A3C}">
      <dgm:prSet/>
      <dgm:spPr/>
      <dgm:t>
        <a:bodyPr/>
        <a:lstStyle/>
        <a:p>
          <a:endParaRPr lang="nl-NL"/>
        </a:p>
      </dgm:t>
    </dgm:pt>
    <dgm:pt modelId="{330CC096-AB2B-4B52-8CC9-CD7641011D15}">
      <dgm:prSet/>
      <dgm:spPr/>
      <dgm:t>
        <a:bodyPr/>
        <a:lstStyle/>
        <a:p>
          <a:r>
            <a:rPr lang="nl-NL" b="1" noProof="0"/>
            <a:t>Actuele ontwikkelingen</a:t>
          </a:r>
        </a:p>
      </dgm:t>
    </dgm:pt>
    <dgm:pt modelId="{D2722D11-11CE-42D0-9F16-0E978FEE0A32}" type="parTrans" cxnId="{F0FC3CB2-4351-47CE-8052-6934C1037320}">
      <dgm:prSet/>
      <dgm:spPr/>
      <dgm:t>
        <a:bodyPr/>
        <a:lstStyle/>
        <a:p>
          <a:endParaRPr lang="nl-NL"/>
        </a:p>
      </dgm:t>
    </dgm:pt>
    <dgm:pt modelId="{F0A18E2B-B0B7-4D4E-994A-E4C85B95CD87}" type="sibTrans" cxnId="{F0FC3CB2-4351-47CE-8052-6934C1037320}">
      <dgm:prSet/>
      <dgm:spPr/>
      <dgm:t>
        <a:bodyPr/>
        <a:lstStyle/>
        <a:p>
          <a:endParaRPr lang="nl-NL"/>
        </a:p>
      </dgm:t>
    </dgm:pt>
    <dgm:pt modelId="{B25F5067-A483-4063-B619-05B933A4D7AE}">
      <dgm:prSet/>
      <dgm:spPr/>
      <dgm:t>
        <a:bodyPr/>
        <a:lstStyle/>
        <a:p>
          <a:r>
            <a:rPr lang="nl-NL" b="0" noProof="0" err="1"/>
            <a:t>Cirtex</a:t>
          </a:r>
          <a:r>
            <a:rPr lang="nl-NL" b="0" noProof="0"/>
            <a:t> – proces besluitvorming</a:t>
          </a:r>
        </a:p>
      </dgm:t>
    </dgm:pt>
    <dgm:pt modelId="{D9A2F2EB-514F-4698-869E-11824A18062A}" type="parTrans" cxnId="{A4B0499C-7F7F-477D-9BE9-67B5274609EB}">
      <dgm:prSet/>
      <dgm:spPr/>
      <dgm:t>
        <a:bodyPr/>
        <a:lstStyle/>
        <a:p>
          <a:endParaRPr lang="nl-NL"/>
        </a:p>
      </dgm:t>
    </dgm:pt>
    <dgm:pt modelId="{7D62F427-3B54-4FC3-B84B-7DE0C91DD215}" type="sibTrans" cxnId="{A4B0499C-7F7F-477D-9BE9-67B5274609EB}">
      <dgm:prSet/>
      <dgm:spPr/>
      <dgm:t>
        <a:bodyPr/>
        <a:lstStyle/>
        <a:p>
          <a:endParaRPr lang="nl-NL"/>
        </a:p>
      </dgm:t>
    </dgm:pt>
    <dgm:pt modelId="{C82FF8D5-5D0D-4F2A-B74D-A07559082A84}">
      <dgm:prSet/>
      <dgm:spPr/>
      <dgm:t>
        <a:bodyPr/>
        <a:lstStyle/>
        <a:p>
          <a:r>
            <a:rPr lang="nl-NL" b="0" noProof="0"/>
            <a:t>Circulair Ambachtscentrum </a:t>
          </a:r>
          <a:r>
            <a:rPr lang="nl-NL" b="0" noProof="0" err="1"/>
            <a:t>Medel</a:t>
          </a:r>
          <a:r>
            <a:rPr lang="nl-NL" b="0" noProof="0"/>
            <a:t> - Raadsinformatiemiddag </a:t>
          </a:r>
        </a:p>
      </dgm:t>
    </dgm:pt>
    <dgm:pt modelId="{27A51587-8EF9-41B8-B8C2-377DD0343DB6}" type="parTrans" cxnId="{1949E13B-119E-40DB-B93C-7F5B2055F652}">
      <dgm:prSet/>
      <dgm:spPr/>
      <dgm:t>
        <a:bodyPr/>
        <a:lstStyle/>
        <a:p>
          <a:endParaRPr lang="nl-NL"/>
        </a:p>
      </dgm:t>
    </dgm:pt>
    <dgm:pt modelId="{8FEFED52-A353-4EFC-BC11-CBA61F6D3742}" type="sibTrans" cxnId="{1949E13B-119E-40DB-B93C-7F5B2055F652}">
      <dgm:prSet/>
      <dgm:spPr/>
      <dgm:t>
        <a:bodyPr/>
        <a:lstStyle/>
        <a:p>
          <a:endParaRPr lang="nl-NL"/>
        </a:p>
      </dgm:t>
    </dgm:pt>
    <dgm:pt modelId="{2B4B3A0E-4E9D-46DE-8A73-097D232A82B8}" type="pres">
      <dgm:prSet presAssocID="{B20E1D44-360E-47DB-A4B8-D99256A01888}" presName="linear" presStyleCnt="0">
        <dgm:presLayoutVars>
          <dgm:dir/>
          <dgm:animLvl val="lvl"/>
          <dgm:resizeHandles val="exact"/>
        </dgm:presLayoutVars>
      </dgm:prSet>
      <dgm:spPr/>
    </dgm:pt>
    <dgm:pt modelId="{C1913A2A-DEC9-486C-80B9-EE8D1867CE5E}" type="pres">
      <dgm:prSet presAssocID="{B9C7988B-5896-468A-B9C0-338FCE8C95C7}" presName="parentLin" presStyleCnt="0"/>
      <dgm:spPr/>
    </dgm:pt>
    <dgm:pt modelId="{46D2D74E-E305-48CC-8FDF-C7201CF25190}" type="pres">
      <dgm:prSet presAssocID="{B9C7988B-5896-468A-B9C0-338FCE8C95C7}" presName="parentLeftMargin" presStyleLbl="node1" presStyleIdx="0" presStyleCnt="4"/>
      <dgm:spPr/>
    </dgm:pt>
    <dgm:pt modelId="{AED079F0-8A1B-466D-8BFA-9111434C2CCC}" type="pres">
      <dgm:prSet presAssocID="{B9C7988B-5896-468A-B9C0-338FCE8C95C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BA325F7-1F00-48B7-B8D8-F48911B4F5A2}" type="pres">
      <dgm:prSet presAssocID="{B9C7988B-5896-468A-B9C0-338FCE8C95C7}" presName="negativeSpace" presStyleCnt="0"/>
      <dgm:spPr/>
    </dgm:pt>
    <dgm:pt modelId="{C8D13265-1DC4-473B-B465-1B05EDB53E21}" type="pres">
      <dgm:prSet presAssocID="{B9C7988B-5896-468A-B9C0-338FCE8C95C7}" presName="childText" presStyleLbl="conFgAcc1" presStyleIdx="0" presStyleCnt="4" custLinFactNeighborY="78762">
        <dgm:presLayoutVars>
          <dgm:bulletEnabled val="1"/>
        </dgm:presLayoutVars>
      </dgm:prSet>
      <dgm:spPr/>
    </dgm:pt>
    <dgm:pt modelId="{9303ED54-8159-44A1-81AC-0269B16D1778}" type="pres">
      <dgm:prSet presAssocID="{EE83B6D4-8A7B-4F3C-ABE9-C95AB5EA0D68}" presName="spaceBetweenRectangles" presStyleCnt="0"/>
      <dgm:spPr/>
    </dgm:pt>
    <dgm:pt modelId="{9351034B-FB3D-4737-8F1F-DB0B2222F94E}" type="pres">
      <dgm:prSet presAssocID="{04C85238-CB14-4306-8427-B81AE4060182}" presName="parentLin" presStyleCnt="0"/>
      <dgm:spPr/>
    </dgm:pt>
    <dgm:pt modelId="{3FA4E48F-9149-4FDE-A64B-B5EC7D3E08EA}" type="pres">
      <dgm:prSet presAssocID="{04C85238-CB14-4306-8427-B81AE4060182}" presName="parentLeftMargin" presStyleLbl="node1" presStyleIdx="0" presStyleCnt="4"/>
      <dgm:spPr/>
    </dgm:pt>
    <dgm:pt modelId="{A86E6F6B-B69A-4A38-8FF3-F04275C8E267}" type="pres">
      <dgm:prSet presAssocID="{04C85238-CB14-4306-8427-B81AE406018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ACB6525-DC98-4B13-9D1A-6191A788BA34}" type="pres">
      <dgm:prSet presAssocID="{04C85238-CB14-4306-8427-B81AE4060182}" presName="negativeSpace" presStyleCnt="0"/>
      <dgm:spPr/>
    </dgm:pt>
    <dgm:pt modelId="{20BCF3A2-D632-48A2-8134-A869F4DCEB44}" type="pres">
      <dgm:prSet presAssocID="{04C85238-CB14-4306-8427-B81AE4060182}" presName="childText" presStyleLbl="conFgAcc1" presStyleIdx="1" presStyleCnt="4" custLinFactNeighborY="26869">
        <dgm:presLayoutVars>
          <dgm:bulletEnabled val="1"/>
        </dgm:presLayoutVars>
      </dgm:prSet>
      <dgm:spPr/>
    </dgm:pt>
    <dgm:pt modelId="{FAC31AC9-9162-48AE-B3F8-7FAD657DA9D1}" type="pres">
      <dgm:prSet presAssocID="{FD5B04B1-5990-4FF6-BD2E-E78DCBECDE86}" presName="spaceBetweenRectangles" presStyleCnt="0"/>
      <dgm:spPr/>
    </dgm:pt>
    <dgm:pt modelId="{585029EA-A6A5-4C67-9636-70476927E949}" type="pres">
      <dgm:prSet presAssocID="{330CC096-AB2B-4B52-8CC9-CD7641011D15}" presName="parentLin" presStyleCnt="0"/>
      <dgm:spPr/>
    </dgm:pt>
    <dgm:pt modelId="{D7B165D5-EDB7-465E-A4A9-935E96729B13}" type="pres">
      <dgm:prSet presAssocID="{330CC096-AB2B-4B52-8CC9-CD7641011D15}" presName="parentLeftMargin" presStyleLbl="node1" presStyleIdx="1" presStyleCnt="4"/>
      <dgm:spPr/>
    </dgm:pt>
    <dgm:pt modelId="{8E16E0D2-BA7E-438A-87C2-59B2245F6184}" type="pres">
      <dgm:prSet presAssocID="{330CC096-AB2B-4B52-8CC9-CD7641011D1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E5E88EF-4F5A-42BB-92D5-7506443195A8}" type="pres">
      <dgm:prSet presAssocID="{330CC096-AB2B-4B52-8CC9-CD7641011D15}" presName="negativeSpace" presStyleCnt="0"/>
      <dgm:spPr/>
    </dgm:pt>
    <dgm:pt modelId="{5F76A8CF-9216-46E5-BDC5-1750B3330D06}" type="pres">
      <dgm:prSet presAssocID="{330CC096-AB2B-4B52-8CC9-CD7641011D15}" presName="childText" presStyleLbl="conFgAcc1" presStyleIdx="2" presStyleCnt="4">
        <dgm:presLayoutVars>
          <dgm:bulletEnabled val="1"/>
        </dgm:presLayoutVars>
      </dgm:prSet>
      <dgm:spPr/>
    </dgm:pt>
    <dgm:pt modelId="{5B348E46-9989-45E9-AF8C-0FDB4C716676}" type="pres">
      <dgm:prSet presAssocID="{F0A18E2B-B0B7-4D4E-994A-E4C85B95CD87}" presName="spaceBetweenRectangles" presStyleCnt="0"/>
      <dgm:spPr/>
    </dgm:pt>
    <dgm:pt modelId="{A10C2E60-5114-4934-A624-25F35587B9F8}" type="pres">
      <dgm:prSet presAssocID="{81D7D360-5F6F-4C15-8D33-AC885AC67324}" presName="parentLin" presStyleCnt="0"/>
      <dgm:spPr/>
    </dgm:pt>
    <dgm:pt modelId="{344C8095-4F0B-4877-A911-B209F90EDE6E}" type="pres">
      <dgm:prSet presAssocID="{81D7D360-5F6F-4C15-8D33-AC885AC67324}" presName="parentLeftMargin" presStyleLbl="node1" presStyleIdx="2" presStyleCnt="4"/>
      <dgm:spPr/>
    </dgm:pt>
    <dgm:pt modelId="{54690EB0-C460-4FF6-9F02-9585130C9EA5}" type="pres">
      <dgm:prSet presAssocID="{81D7D360-5F6F-4C15-8D33-AC885AC67324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3CDF95F3-CD5D-47D5-B063-2F2D952630D6}" type="pres">
      <dgm:prSet presAssocID="{81D7D360-5F6F-4C15-8D33-AC885AC67324}" presName="negativeSpace" presStyleCnt="0"/>
      <dgm:spPr/>
    </dgm:pt>
    <dgm:pt modelId="{FEE2B422-3702-4418-BA0D-44095712F492}" type="pres">
      <dgm:prSet presAssocID="{81D7D360-5F6F-4C15-8D33-AC885AC67324}" presName="childText" presStyleLbl="conFgAcc1" presStyleIdx="3" presStyleCnt="4" custLinFactNeighborX="-7254" custLinFactNeighborY="-15436">
        <dgm:presLayoutVars>
          <dgm:bulletEnabled val="1"/>
        </dgm:presLayoutVars>
      </dgm:prSet>
      <dgm:spPr/>
    </dgm:pt>
  </dgm:ptLst>
  <dgm:cxnLst>
    <dgm:cxn modelId="{CB93A304-6521-4336-8E88-81C30AF2DE3C}" type="presOf" srcId="{7629705D-F329-414A-AFF3-3950D0D07EDF}" destId="{20BCF3A2-D632-48A2-8134-A869F4DCEB44}" srcOrd="0" destOrd="0" presId="urn:microsoft.com/office/officeart/2005/8/layout/list1"/>
    <dgm:cxn modelId="{CCEAEE09-5346-4C97-99C2-530B7491C52D}" srcId="{81D7D360-5F6F-4C15-8D33-AC885AC67324}" destId="{72C48408-79DB-4916-8D61-3A7FF7746DAE}" srcOrd="0" destOrd="0" parTransId="{888E2323-FF7B-464A-B41A-C28CD90A2E4E}" sibTransId="{ADDEC361-AE75-4F91-964B-2A5232B4AB3A}"/>
    <dgm:cxn modelId="{12938213-031E-4085-8C08-AFFC1EC1AFBE}" type="presOf" srcId="{72C48408-79DB-4916-8D61-3A7FF7746DAE}" destId="{FEE2B422-3702-4418-BA0D-44095712F492}" srcOrd="0" destOrd="0" presId="urn:microsoft.com/office/officeart/2005/8/layout/list1"/>
    <dgm:cxn modelId="{1949E13B-119E-40DB-B93C-7F5B2055F652}" srcId="{330CC096-AB2B-4B52-8CC9-CD7641011D15}" destId="{C82FF8D5-5D0D-4F2A-B74D-A07559082A84}" srcOrd="1" destOrd="0" parTransId="{27A51587-8EF9-41B8-B8C2-377DD0343DB6}" sibTransId="{8FEFED52-A353-4EFC-BC11-CBA61F6D3742}"/>
    <dgm:cxn modelId="{6B03F35E-8E20-4201-A6AA-62E2461DDF27}" type="presOf" srcId="{330CC096-AB2B-4B52-8CC9-CD7641011D15}" destId="{D7B165D5-EDB7-465E-A4A9-935E96729B13}" srcOrd="0" destOrd="0" presId="urn:microsoft.com/office/officeart/2005/8/layout/list1"/>
    <dgm:cxn modelId="{96A24660-037C-4B2A-8949-51A3104789F8}" type="presOf" srcId="{F2BDBFA2-B8CC-441C-A6B7-48BA8D6CE89A}" destId="{C8D13265-1DC4-473B-B465-1B05EDB53E21}" srcOrd="0" destOrd="1" presId="urn:microsoft.com/office/officeart/2005/8/layout/list1"/>
    <dgm:cxn modelId="{07828D45-5ADF-481B-A28E-18B6715BDD2F}" srcId="{B20E1D44-360E-47DB-A4B8-D99256A01888}" destId="{B9C7988B-5896-468A-B9C0-338FCE8C95C7}" srcOrd="0" destOrd="0" parTransId="{EFB14A0C-1FFC-4F25-ABF4-11ED8A82C331}" sibTransId="{EE83B6D4-8A7B-4F3C-ABE9-C95AB5EA0D68}"/>
    <dgm:cxn modelId="{7B228367-2321-4A49-8145-4C9FA8B91F68}" srcId="{04C85238-CB14-4306-8427-B81AE4060182}" destId="{7629705D-F329-414A-AFF3-3950D0D07EDF}" srcOrd="0" destOrd="0" parTransId="{692F5B56-0C84-46AE-905A-1909A10413F2}" sibTransId="{E2634AA0-6C41-428E-AD18-6639A76AF31A}"/>
    <dgm:cxn modelId="{EF2DB569-218F-4ED5-941D-3CE37B2FE125}" type="presOf" srcId="{04C85238-CB14-4306-8427-B81AE4060182}" destId="{3FA4E48F-9149-4FDE-A64B-B5EC7D3E08EA}" srcOrd="0" destOrd="0" presId="urn:microsoft.com/office/officeart/2005/8/layout/list1"/>
    <dgm:cxn modelId="{4C7B4D4B-D364-4B3F-AF37-1648DB488884}" type="presOf" srcId="{04C85238-CB14-4306-8427-B81AE4060182}" destId="{A86E6F6B-B69A-4A38-8FF3-F04275C8E267}" srcOrd="1" destOrd="0" presId="urn:microsoft.com/office/officeart/2005/8/layout/list1"/>
    <dgm:cxn modelId="{3DEBCC4E-DCC7-424E-992C-3C3B4A388EC4}" type="presOf" srcId="{330CC096-AB2B-4B52-8CC9-CD7641011D15}" destId="{8E16E0D2-BA7E-438A-87C2-59B2245F6184}" srcOrd="1" destOrd="0" presId="urn:microsoft.com/office/officeart/2005/8/layout/list1"/>
    <dgm:cxn modelId="{72263A4F-86F5-404F-950E-E7E5F51495BD}" srcId="{B20E1D44-360E-47DB-A4B8-D99256A01888}" destId="{04C85238-CB14-4306-8427-B81AE4060182}" srcOrd="1" destOrd="0" parTransId="{06808AC9-D922-4AE4-9E30-CEDD7F80D94D}" sibTransId="{FD5B04B1-5990-4FF6-BD2E-E78DCBECDE86}"/>
    <dgm:cxn modelId="{2E1E6A72-822E-49BA-8D35-EA571B43E964}" type="presOf" srcId="{B20E1D44-360E-47DB-A4B8-D99256A01888}" destId="{2B4B3A0E-4E9D-46DE-8A73-097D232A82B8}" srcOrd="0" destOrd="0" presId="urn:microsoft.com/office/officeart/2005/8/layout/list1"/>
    <dgm:cxn modelId="{99F3BE73-85FC-4065-A839-66A7940D1082}" type="presOf" srcId="{B9C7988B-5896-468A-B9C0-338FCE8C95C7}" destId="{AED079F0-8A1B-466D-8BFA-9111434C2CCC}" srcOrd="1" destOrd="0" presId="urn:microsoft.com/office/officeart/2005/8/layout/list1"/>
    <dgm:cxn modelId="{5E19285A-6862-4CD9-878B-9C8B66CAFED5}" type="presOf" srcId="{C82FF8D5-5D0D-4F2A-B74D-A07559082A84}" destId="{5F76A8CF-9216-46E5-BDC5-1750B3330D06}" srcOrd="0" destOrd="1" presId="urn:microsoft.com/office/officeart/2005/8/layout/list1"/>
    <dgm:cxn modelId="{C4B8847E-5C0A-4B51-885E-0728FAFF5A3C}" srcId="{B9C7988B-5896-468A-B9C0-338FCE8C95C7}" destId="{F2BDBFA2-B8CC-441C-A6B7-48BA8D6CE89A}" srcOrd="1" destOrd="0" parTransId="{FFDA3B5C-359D-433A-A0AA-5F46A4B90358}" sibTransId="{75956015-288F-48A3-B3E6-3B105C8B4382}"/>
    <dgm:cxn modelId="{A2485582-AB7D-4C02-A224-7806C30B0CD9}" type="presOf" srcId="{11C1AC68-8EC0-4964-A865-7E1EF40E76AC}" destId="{C8D13265-1DC4-473B-B465-1B05EDB53E21}" srcOrd="0" destOrd="0" presId="urn:microsoft.com/office/officeart/2005/8/layout/list1"/>
    <dgm:cxn modelId="{7CD38F8C-E44B-42C4-A040-B9D7CCD44208}" type="presOf" srcId="{B25F5067-A483-4063-B619-05B933A4D7AE}" destId="{5F76A8CF-9216-46E5-BDC5-1750B3330D06}" srcOrd="0" destOrd="0" presId="urn:microsoft.com/office/officeart/2005/8/layout/list1"/>
    <dgm:cxn modelId="{A4B0499C-7F7F-477D-9BE9-67B5274609EB}" srcId="{330CC096-AB2B-4B52-8CC9-CD7641011D15}" destId="{B25F5067-A483-4063-B619-05B933A4D7AE}" srcOrd="0" destOrd="0" parTransId="{D9A2F2EB-514F-4698-869E-11824A18062A}" sibTransId="{7D62F427-3B54-4FC3-B84B-7DE0C91DD215}"/>
    <dgm:cxn modelId="{D348EEA1-E1BC-4DEB-920E-89F9E8CF052B}" type="presOf" srcId="{B9C7988B-5896-468A-B9C0-338FCE8C95C7}" destId="{46D2D74E-E305-48CC-8FDF-C7201CF25190}" srcOrd="0" destOrd="0" presId="urn:microsoft.com/office/officeart/2005/8/layout/list1"/>
    <dgm:cxn modelId="{F0FC3CB2-4351-47CE-8052-6934C1037320}" srcId="{B20E1D44-360E-47DB-A4B8-D99256A01888}" destId="{330CC096-AB2B-4B52-8CC9-CD7641011D15}" srcOrd="2" destOrd="0" parTransId="{D2722D11-11CE-42D0-9F16-0E978FEE0A32}" sibTransId="{F0A18E2B-B0B7-4D4E-994A-E4C85B95CD87}"/>
    <dgm:cxn modelId="{AA788BB7-704D-4AFB-BEF1-DAC6CBDDA7C9}" srcId="{B20E1D44-360E-47DB-A4B8-D99256A01888}" destId="{81D7D360-5F6F-4C15-8D33-AC885AC67324}" srcOrd="3" destOrd="0" parTransId="{21EF17B8-7F15-4492-B758-0DFFBCC0902A}" sibTransId="{1BD03CE6-706B-45E1-A1A4-E11851C503A9}"/>
    <dgm:cxn modelId="{FA31B1BE-A3A1-4059-B6BB-712C4A81390F}" type="presOf" srcId="{81D7D360-5F6F-4C15-8D33-AC885AC67324}" destId="{344C8095-4F0B-4877-A911-B209F90EDE6E}" srcOrd="0" destOrd="0" presId="urn:microsoft.com/office/officeart/2005/8/layout/list1"/>
    <dgm:cxn modelId="{20A1C3EE-5615-42FE-9275-8178663F79C9}" type="presOf" srcId="{81D7D360-5F6F-4C15-8D33-AC885AC67324}" destId="{54690EB0-C460-4FF6-9F02-9585130C9EA5}" srcOrd="1" destOrd="0" presId="urn:microsoft.com/office/officeart/2005/8/layout/list1"/>
    <dgm:cxn modelId="{ACD52FEF-1062-4578-8007-926F828BFB15}" srcId="{B9C7988B-5896-468A-B9C0-338FCE8C95C7}" destId="{11C1AC68-8EC0-4964-A865-7E1EF40E76AC}" srcOrd="0" destOrd="0" parTransId="{D1CC45C3-FC21-48BA-8C14-218BE4526706}" sibTransId="{81C9DE83-91A6-43E4-B306-1E800CEF21DB}"/>
    <dgm:cxn modelId="{72B94A91-9585-409C-BAD8-EBEA776F7AE6}" type="presParOf" srcId="{2B4B3A0E-4E9D-46DE-8A73-097D232A82B8}" destId="{C1913A2A-DEC9-486C-80B9-EE8D1867CE5E}" srcOrd="0" destOrd="0" presId="urn:microsoft.com/office/officeart/2005/8/layout/list1"/>
    <dgm:cxn modelId="{F3615DB3-5F7E-4E86-8AB4-C0E15ED14D71}" type="presParOf" srcId="{C1913A2A-DEC9-486C-80B9-EE8D1867CE5E}" destId="{46D2D74E-E305-48CC-8FDF-C7201CF25190}" srcOrd="0" destOrd="0" presId="urn:microsoft.com/office/officeart/2005/8/layout/list1"/>
    <dgm:cxn modelId="{27635FDB-4615-4A7F-AA67-8F333390C6AE}" type="presParOf" srcId="{C1913A2A-DEC9-486C-80B9-EE8D1867CE5E}" destId="{AED079F0-8A1B-466D-8BFA-9111434C2CCC}" srcOrd="1" destOrd="0" presId="urn:microsoft.com/office/officeart/2005/8/layout/list1"/>
    <dgm:cxn modelId="{188010B3-8A79-482A-B81A-D6DF26C78CC4}" type="presParOf" srcId="{2B4B3A0E-4E9D-46DE-8A73-097D232A82B8}" destId="{FBA325F7-1F00-48B7-B8D8-F48911B4F5A2}" srcOrd="1" destOrd="0" presId="urn:microsoft.com/office/officeart/2005/8/layout/list1"/>
    <dgm:cxn modelId="{3A5B6DC4-3638-4724-80C0-9D6F93B9C9AF}" type="presParOf" srcId="{2B4B3A0E-4E9D-46DE-8A73-097D232A82B8}" destId="{C8D13265-1DC4-473B-B465-1B05EDB53E21}" srcOrd="2" destOrd="0" presId="urn:microsoft.com/office/officeart/2005/8/layout/list1"/>
    <dgm:cxn modelId="{000AEA52-6C15-4D17-9ABC-D1D5293FE279}" type="presParOf" srcId="{2B4B3A0E-4E9D-46DE-8A73-097D232A82B8}" destId="{9303ED54-8159-44A1-81AC-0269B16D1778}" srcOrd="3" destOrd="0" presId="urn:microsoft.com/office/officeart/2005/8/layout/list1"/>
    <dgm:cxn modelId="{E92146A7-6BEE-4C7D-A322-4E34C3813935}" type="presParOf" srcId="{2B4B3A0E-4E9D-46DE-8A73-097D232A82B8}" destId="{9351034B-FB3D-4737-8F1F-DB0B2222F94E}" srcOrd="4" destOrd="0" presId="urn:microsoft.com/office/officeart/2005/8/layout/list1"/>
    <dgm:cxn modelId="{6221236C-46EF-4B87-A747-0F94EBB8E2F6}" type="presParOf" srcId="{9351034B-FB3D-4737-8F1F-DB0B2222F94E}" destId="{3FA4E48F-9149-4FDE-A64B-B5EC7D3E08EA}" srcOrd="0" destOrd="0" presId="urn:microsoft.com/office/officeart/2005/8/layout/list1"/>
    <dgm:cxn modelId="{ABF846BD-134D-4858-BB37-D65D07E9791C}" type="presParOf" srcId="{9351034B-FB3D-4737-8F1F-DB0B2222F94E}" destId="{A86E6F6B-B69A-4A38-8FF3-F04275C8E267}" srcOrd="1" destOrd="0" presId="urn:microsoft.com/office/officeart/2005/8/layout/list1"/>
    <dgm:cxn modelId="{2C56F5CE-FB4D-4AFE-92CC-DF6CB9520FF2}" type="presParOf" srcId="{2B4B3A0E-4E9D-46DE-8A73-097D232A82B8}" destId="{DACB6525-DC98-4B13-9D1A-6191A788BA34}" srcOrd="5" destOrd="0" presId="urn:microsoft.com/office/officeart/2005/8/layout/list1"/>
    <dgm:cxn modelId="{893F3DE7-811C-42BE-A0D1-1ECC480B3DC8}" type="presParOf" srcId="{2B4B3A0E-4E9D-46DE-8A73-097D232A82B8}" destId="{20BCF3A2-D632-48A2-8134-A869F4DCEB44}" srcOrd="6" destOrd="0" presId="urn:microsoft.com/office/officeart/2005/8/layout/list1"/>
    <dgm:cxn modelId="{3D6EACBB-08EA-4302-A351-CECCD2E8D569}" type="presParOf" srcId="{2B4B3A0E-4E9D-46DE-8A73-097D232A82B8}" destId="{FAC31AC9-9162-48AE-B3F8-7FAD657DA9D1}" srcOrd="7" destOrd="0" presId="urn:microsoft.com/office/officeart/2005/8/layout/list1"/>
    <dgm:cxn modelId="{0916CE8B-297C-4DDF-BCB5-5BA74F5E38E1}" type="presParOf" srcId="{2B4B3A0E-4E9D-46DE-8A73-097D232A82B8}" destId="{585029EA-A6A5-4C67-9636-70476927E949}" srcOrd="8" destOrd="0" presId="urn:microsoft.com/office/officeart/2005/8/layout/list1"/>
    <dgm:cxn modelId="{753A8405-28F5-4D68-8693-1D85A95C9E57}" type="presParOf" srcId="{585029EA-A6A5-4C67-9636-70476927E949}" destId="{D7B165D5-EDB7-465E-A4A9-935E96729B13}" srcOrd="0" destOrd="0" presId="urn:microsoft.com/office/officeart/2005/8/layout/list1"/>
    <dgm:cxn modelId="{9F8100F1-59D5-4716-9571-92B91FEE7390}" type="presParOf" srcId="{585029EA-A6A5-4C67-9636-70476927E949}" destId="{8E16E0D2-BA7E-438A-87C2-59B2245F6184}" srcOrd="1" destOrd="0" presId="urn:microsoft.com/office/officeart/2005/8/layout/list1"/>
    <dgm:cxn modelId="{9D3581C0-4926-4EF0-AC4F-E7A7220FA924}" type="presParOf" srcId="{2B4B3A0E-4E9D-46DE-8A73-097D232A82B8}" destId="{FE5E88EF-4F5A-42BB-92D5-7506443195A8}" srcOrd="9" destOrd="0" presId="urn:microsoft.com/office/officeart/2005/8/layout/list1"/>
    <dgm:cxn modelId="{AEB29E0E-ED4F-490B-8377-9BC17E6D347F}" type="presParOf" srcId="{2B4B3A0E-4E9D-46DE-8A73-097D232A82B8}" destId="{5F76A8CF-9216-46E5-BDC5-1750B3330D06}" srcOrd="10" destOrd="0" presId="urn:microsoft.com/office/officeart/2005/8/layout/list1"/>
    <dgm:cxn modelId="{04697F0A-873D-4A04-BAB8-938F50DC2AC8}" type="presParOf" srcId="{2B4B3A0E-4E9D-46DE-8A73-097D232A82B8}" destId="{5B348E46-9989-45E9-AF8C-0FDB4C716676}" srcOrd="11" destOrd="0" presId="urn:microsoft.com/office/officeart/2005/8/layout/list1"/>
    <dgm:cxn modelId="{BB8B2ABB-6107-4064-8108-D09FCA9D867A}" type="presParOf" srcId="{2B4B3A0E-4E9D-46DE-8A73-097D232A82B8}" destId="{A10C2E60-5114-4934-A624-25F35587B9F8}" srcOrd="12" destOrd="0" presId="urn:microsoft.com/office/officeart/2005/8/layout/list1"/>
    <dgm:cxn modelId="{5576FCD0-9942-4331-85B4-7E549E7366B9}" type="presParOf" srcId="{A10C2E60-5114-4934-A624-25F35587B9F8}" destId="{344C8095-4F0B-4877-A911-B209F90EDE6E}" srcOrd="0" destOrd="0" presId="urn:microsoft.com/office/officeart/2005/8/layout/list1"/>
    <dgm:cxn modelId="{2F7FD9B0-C132-4CE9-8C85-1611F3DE9AF9}" type="presParOf" srcId="{A10C2E60-5114-4934-A624-25F35587B9F8}" destId="{54690EB0-C460-4FF6-9F02-9585130C9EA5}" srcOrd="1" destOrd="0" presId="urn:microsoft.com/office/officeart/2005/8/layout/list1"/>
    <dgm:cxn modelId="{39AEE353-8527-48CA-8037-5741B698A85A}" type="presParOf" srcId="{2B4B3A0E-4E9D-46DE-8A73-097D232A82B8}" destId="{3CDF95F3-CD5D-47D5-B063-2F2D952630D6}" srcOrd="13" destOrd="0" presId="urn:microsoft.com/office/officeart/2005/8/layout/list1"/>
    <dgm:cxn modelId="{3485C523-940C-44F1-8C20-31AFBF19DDDB}" type="presParOf" srcId="{2B4B3A0E-4E9D-46DE-8A73-097D232A82B8}" destId="{FEE2B422-3702-4418-BA0D-44095712F49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DED349-3614-4982-87F6-A5161C9CE41F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67C74C47-712F-4214-A1EA-0278C4116FDB}">
      <dgm:prSet phldrT="[Tekst]" custT="1"/>
      <dgm:spPr>
        <a:solidFill>
          <a:schemeClr val="bg1">
            <a:lumMod val="85000"/>
          </a:schemeClr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nl-NL" sz="2000" kern="1200" noProof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Strategisch</a:t>
          </a:r>
          <a:r>
            <a:rPr lang="nl-NL" sz="800" kern="1200" noProof="0"/>
            <a:t> </a:t>
          </a:r>
          <a:r>
            <a:rPr lang="nl-NL" sz="2000" kern="1200" noProof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Koersplan</a:t>
          </a:r>
        </a:p>
      </dgm:t>
    </dgm:pt>
    <dgm:pt modelId="{607EFC44-D3DB-4A71-8CBE-D0C3C22A4722}" type="parTrans" cxnId="{D7AD3926-C716-4ECB-9DC8-E65DDD11BAAD}">
      <dgm:prSet/>
      <dgm:spPr/>
      <dgm:t>
        <a:bodyPr/>
        <a:lstStyle/>
        <a:p>
          <a:endParaRPr lang="nl-NL"/>
        </a:p>
      </dgm:t>
    </dgm:pt>
    <dgm:pt modelId="{86066D4E-CDC0-4016-AAB2-D533063943F7}" type="sibTrans" cxnId="{D7AD3926-C716-4ECB-9DC8-E65DDD11BAAD}">
      <dgm:prSet/>
      <dgm:spPr/>
      <dgm:t>
        <a:bodyPr/>
        <a:lstStyle/>
        <a:p>
          <a:endParaRPr lang="nl-NL"/>
        </a:p>
      </dgm:t>
    </dgm:pt>
    <dgm:pt modelId="{81729A43-BB83-4741-91AC-7A534C8745F1}">
      <dgm:prSet phldrT="[Tekst]"/>
      <dgm:spPr/>
      <dgm:t>
        <a:bodyPr/>
        <a:lstStyle/>
        <a:p>
          <a:r>
            <a:rPr lang="nl-NL" noProof="0"/>
            <a:t>Hoofdlijnen</a:t>
          </a:r>
        </a:p>
      </dgm:t>
    </dgm:pt>
    <dgm:pt modelId="{B7113647-92E9-447D-8CB8-AAC70C81ACFC}" type="parTrans" cxnId="{ADD86412-34EC-42D0-BB0E-85B8DE48B335}">
      <dgm:prSet/>
      <dgm:spPr/>
      <dgm:t>
        <a:bodyPr/>
        <a:lstStyle/>
        <a:p>
          <a:endParaRPr lang="nl-NL"/>
        </a:p>
      </dgm:t>
    </dgm:pt>
    <dgm:pt modelId="{04D62F0D-7D59-4D0F-A92A-D511C8591C6A}" type="sibTrans" cxnId="{ADD86412-34EC-42D0-BB0E-85B8DE48B335}">
      <dgm:prSet/>
      <dgm:spPr/>
      <dgm:t>
        <a:bodyPr/>
        <a:lstStyle/>
        <a:p>
          <a:endParaRPr lang="nl-NL"/>
        </a:p>
      </dgm:t>
    </dgm:pt>
    <dgm:pt modelId="{C1BFA25D-78AA-402C-9B59-5084FA4089CC}">
      <dgm:prSet phldrT="[Tekst]" custT="1"/>
      <dgm:spPr/>
      <dgm:t>
        <a:bodyPr/>
        <a:lstStyle/>
        <a:p>
          <a:r>
            <a:rPr lang="nl-NL" sz="2000" noProof="0"/>
            <a:t>Kadernota</a:t>
          </a:r>
          <a:endParaRPr lang="nl-NL" sz="800" noProof="0"/>
        </a:p>
      </dgm:t>
    </dgm:pt>
    <dgm:pt modelId="{BE738C76-A845-48F5-BB0F-F00D5DBBBF55}" type="parTrans" cxnId="{38C3E825-1E87-4D7E-9D0A-67FB78E1880E}">
      <dgm:prSet/>
      <dgm:spPr/>
      <dgm:t>
        <a:bodyPr/>
        <a:lstStyle/>
        <a:p>
          <a:endParaRPr lang="nl-NL"/>
        </a:p>
      </dgm:t>
    </dgm:pt>
    <dgm:pt modelId="{17795DE4-853B-476F-BAFE-EA830C313DE3}" type="sibTrans" cxnId="{38C3E825-1E87-4D7E-9D0A-67FB78E1880E}">
      <dgm:prSet/>
      <dgm:spPr/>
      <dgm:t>
        <a:bodyPr/>
        <a:lstStyle/>
        <a:p>
          <a:endParaRPr lang="nl-NL"/>
        </a:p>
      </dgm:t>
    </dgm:pt>
    <dgm:pt modelId="{ABB89F01-EC05-44FE-AB9E-28392A02FA99}">
      <dgm:prSet phldrT="[Tekst]"/>
      <dgm:spPr/>
      <dgm:t>
        <a:bodyPr/>
        <a:lstStyle/>
        <a:p>
          <a:r>
            <a:rPr lang="nl-NL" noProof="0"/>
            <a:t>Sturing op prioriteiten acties</a:t>
          </a:r>
        </a:p>
      </dgm:t>
    </dgm:pt>
    <dgm:pt modelId="{38A76AA5-DF89-4840-B25B-80188E9E54C5}" type="parTrans" cxnId="{478B156A-BAAC-4CDE-AA2A-0EA385456A0E}">
      <dgm:prSet/>
      <dgm:spPr/>
      <dgm:t>
        <a:bodyPr/>
        <a:lstStyle/>
        <a:p>
          <a:endParaRPr lang="nl-NL"/>
        </a:p>
      </dgm:t>
    </dgm:pt>
    <dgm:pt modelId="{4CE20DDC-77D8-4AE2-BC9F-AEE830F0F5C8}" type="sibTrans" cxnId="{478B156A-BAAC-4CDE-AA2A-0EA385456A0E}">
      <dgm:prSet/>
      <dgm:spPr/>
      <dgm:t>
        <a:bodyPr/>
        <a:lstStyle/>
        <a:p>
          <a:endParaRPr lang="nl-NL"/>
        </a:p>
      </dgm:t>
    </dgm:pt>
    <dgm:pt modelId="{8FF9FAFC-0C00-4FFE-8AE0-608B7FBB4B51}">
      <dgm:prSet phldrT="[Tekst]"/>
      <dgm:spPr/>
      <dgm:t>
        <a:bodyPr/>
        <a:lstStyle/>
        <a:p>
          <a:r>
            <a:rPr lang="nl-NL" noProof="0"/>
            <a:t>Project/Acties</a:t>
          </a:r>
        </a:p>
      </dgm:t>
    </dgm:pt>
    <dgm:pt modelId="{03130905-3FDB-4364-AFA5-8DAAEB739ABE}" type="parTrans" cxnId="{EE415EF7-40FF-49C8-BF1E-A66005063F36}">
      <dgm:prSet/>
      <dgm:spPr/>
      <dgm:t>
        <a:bodyPr/>
        <a:lstStyle/>
        <a:p>
          <a:endParaRPr lang="nl-NL"/>
        </a:p>
      </dgm:t>
    </dgm:pt>
    <dgm:pt modelId="{6FB0520A-450F-47F7-B18E-B4CBEA52A82B}" type="sibTrans" cxnId="{EE415EF7-40FF-49C8-BF1E-A66005063F36}">
      <dgm:prSet/>
      <dgm:spPr/>
      <dgm:t>
        <a:bodyPr/>
        <a:lstStyle/>
        <a:p>
          <a:endParaRPr lang="nl-NL"/>
        </a:p>
      </dgm:t>
    </dgm:pt>
    <dgm:pt modelId="{BB71544C-825E-4FD2-A504-B67B96969B01}">
      <dgm:prSet phldrT="[Tekst]"/>
      <dgm:spPr/>
      <dgm:t>
        <a:bodyPr/>
        <a:lstStyle/>
        <a:p>
          <a:r>
            <a:rPr lang="nl-NL" noProof="0"/>
            <a:t>Bestuurlijke besluitvorming per project</a:t>
          </a:r>
        </a:p>
      </dgm:t>
    </dgm:pt>
    <dgm:pt modelId="{E841CDDD-9BDC-46B4-979F-93B68ECBB2D3}" type="parTrans" cxnId="{AEEDFCFC-1F42-41A6-8A27-CA1C9A3926D9}">
      <dgm:prSet/>
      <dgm:spPr/>
      <dgm:t>
        <a:bodyPr/>
        <a:lstStyle/>
        <a:p>
          <a:endParaRPr lang="nl-NL"/>
        </a:p>
      </dgm:t>
    </dgm:pt>
    <dgm:pt modelId="{B1EEEB67-8D54-4C98-A629-A70626C27C13}" type="sibTrans" cxnId="{AEEDFCFC-1F42-41A6-8A27-CA1C9A3926D9}">
      <dgm:prSet/>
      <dgm:spPr/>
      <dgm:t>
        <a:bodyPr/>
        <a:lstStyle/>
        <a:p>
          <a:endParaRPr lang="nl-NL"/>
        </a:p>
      </dgm:t>
    </dgm:pt>
    <dgm:pt modelId="{6FC8BDA5-DB0F-4744-B113-C6FD261BFAA2}">
      <dgm:prSet phldrT="[Tekst]" custT="1"/>
      <dgm:spPr/>
      <dgm:t>
        <a:bodyPr/>
        <a:lstStyle/>
        <a:p>
          <a:r>
            <a:rPr lang="nl-NL" sz="2000" kern="1200" noProof="0" err="1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Berap</a:t>
          </a:r>
          <a:endParaRPr lang="nl-NL" sz="2000" kern="1200" noProof="0">
            <a:solidFill>
              <a:srgbClr val="FFFFFF"/>
            </a:solidFill>
            <a:latin typeface="Arial" panose="020B0604020202020204"/>
            <a:ea typeface="+mn-ea"/>
            <a:cs typeface="+mn-cs"/>
          </a:endParaRPr>
        </a:p>
      </dgm:t>
    </dgm:pt>
    <dgm:pt modelId="{3001F9B6-D3EC-4767-A2DC-D3FDE5A6117E}" type="parTrans" cxnId="{5B760124-60F7-4E57-9BB4-E58E85F7760C}">
      <dgm:prSet/>
      <dgm:spPr/>
      <dgm:t>
        <a:bodyPr/>
        <a:lstStyle/>
        <a:p>
          <a:endParaRPr lang="nl-NL"/>
        </a:p>
      </dgm:t>
    </dgm:pt>
    <dgm:pt modelId="{E28763E6-B579-4748-8A98-4F19DCE21516}" type="sibTrans" cxnId="{5B760124-60F7-4E57-9BB4-E58E85F7760C}">
      <dgm:prSet/>
      <dgm:spPr/>
      <dgm:t>
        <a:bodyPr/>
        <a:lstStyle/>
        <a:p>
          <a:endParaRPr lang="nl-NL"/>
        </a:p>
      </dgm:t>
    </dgm:pt>
    <dgm:pt modelId="{5EFD78FB-327D-4817-A37C-AC92947B7168}">
      <dgm:prSet phldrT="[Tekst]"/>
      <dgm:spPr/>
      <dgm:t>
        <a:bodyPr/>
        <a:lstStyle/>
        <a:p>
          <a:r>
            <a:rPr lang="nl-NL" noProof="0"/>
            <a:t>Bijstelling &amp; Verantwoording </a:t>
          </a:r>
        </a:p>
      </dgm:t>
    </dgm:pt>
    <dgm:pt modelId="{70146BCE-C407-46D9-9BBB-E6F0D521B965}" type="parTrans" cxnId="{A248F644-FE28-4D82-BDE6-971A639B4DB6}">
      <dgm:prSet/>
      <dgm:spPr/>
      <dgm:t>
        <a:bodyPr/>
        <a:lstStyle/>
        <a:p>
          <a:endParaRPr lang="nl-NL"/>
        </a:p>
      </dgm:t>
    </dgm:pt>
    <dgm:pt modelId="{F969BC72-EDDF-4658-9901-7FDE49C9AE5E}" type="sibTrans" cxnId="{A248F644-FE28-4D82-BDE6-971A639B4DB6}">
      <dgm:prSet/>
      <dgm:spPr/>
      <dgm:t>
        <a:bodyPr/>
        <a:lstStyle/>
        <a:p>
          <a:endParaRPr lang="nl-NL"/>
        </a:p>
      </dgm:t>
    </dgm:pt>
    <dgm:pt modelId="{381668E4-12E4-4113-B3D9-E8343354FDA9}">
      <dgm:prSet phldrT="[Tekst]" custT="1"/>
      <dgm:spPr/>
      <dgm:t>
        <a:bodyPr/>
        <a:lstStyle/>
        <a:p>
          <a:r>
            <a:rPr lang="nl-NL" sz="2000" noProof="0"/>
            <a:t>Begroting</a:t>
          </a:r>
          <a:r>
            <a:rPr lang="nl-NL" sz="800" noProof="0"/>
            <a:t> </a:t>
          </a:r>
        </a:p>
      </dgm:t>
    </dgm:pt>
    <dgm:pt modelId="{95E1DDFC-6585-4A86-A705-2B87F1DF2379}" type="parTrans" cxnId="{314E764D-D660-4612-9480-2E3080F6A6EF}">
      <dgm:prSet/>
      <dgm:spPr/>
      <dgm:t>
        <a:bodyPr/>
        <a:lstStyle/>
        <a:p>
          <a:endParaRPr lang="nl-NL"/>
        </a:p>
      </dgm:t>
    </dgm:pt>
    <dgm:pt modelId="{809CC24C-ACAF-45AA-A25D-2E5FE1C1EA5F}" type="sibTrans" cxnId="{314E764D-D660-4612-9480-2E3080F6A6EF}">
      <dgm:prSet/>
      <dgm:spPr/>
      <dgm:t>
        <a:bodyPr/>
        <a:lstStyle/>
        <a:p>
          <a:endParaRPr lang="nl-NL"/>
        </a:p>
      </dgm:t>
    </dgm:pt>
    <dgm:pt modelId="{2249596F-B951-4B88-9234-38801D58C63A}">
      <dgm:prSet phldrT="[Tekst]"/>
      <dgm:spPr/>
      <dgm:t>
        <a:bodyPr/>
        <a:lstStyle/>
        <a:p>
          <a:r>
            <a:rPr lang="nl-NL" noProof="0"/>
            <a:t>Financieel</a:t>
          </a:r>
        </a:p>
      </dgm:t>
    </dgm:pt>
    <dgm:pt modelId="{57268103-42E2-4D55-A11E-7759FDE0B8FC}" type="parTrans" cxnId="{55AE84F0-840C-46EC-883A-F9C7FEF2F695}">
      <dgm:prSet/>
      <dgm:spPr/>
      <dgm:t>
        <a:bodyPr/>
        <a:lstStyle/>
        <a:p>
          <a:endParaRPr lang="nl-NL"/>
        </a:p>
      </dgm:t>
    </dgm:pt>
    <dgm:pt modelId="{3077666D-1401-46E0-834A-5DF693B3FE48}" type="sibTrans" cxnId="{55AE84F0-840C-46EC-883A-F9C7FEF2F695}">
      <dgm:prSet/>
      <dgm:spPr/>
      <dgm:t>
        <a:bodyPr/>
        <a:lstStyle/>
        <a:p>
          <a:endParaRPr lang="nl-NL"/>
        </a:p>
      </dgm:t>
    </dgm:pt>
    <dgm:pt modelId="{7DC429CE-CA06-4E4A-9960-FA6CC761D896}">
      <dgm:prSet phldrT="[Tekst]"/>
      <dgm:spPr/>
      <dgm:t>
        <a:bodyPr/>
        <a:lstStyle/>
        <a:p>
          <a:r>
            <a:rPr lang="nl-NL" noProof="0"/>
            <a:t>vertaling van acties op hoofdlijnen</a:t>
          </a:r>
        </a:p>
      </dgm:t>
    </dgm:pt>
    <dgm:pt modelId="{F32AC453-030A-45A5-A042-F2CDFFC6DF88}" type="parTrans" cxnId="{2284393E-807B-4FA4-8EF8-BB0F004E85A5}">
      <dgm:prSet/>
      <dgm:spPr/>
      <dgm:t>
        <a:bodyPr/>
        <a:lstStyle/>
        <a:p>
          <a:endParaRPr lang="nl-NL"/>
        </a:p>
      </dgm:t>
    </dgm:pt>
    <dgm:pt modelId="{D46C04CE-C0F9-4B29-A1F9-1B3D9EE20276}" type="sibTrans" cxnId="{2284393E-807B-4FA4-8EF8-BB0F004E85A5}">
      <dgm:prSet/>
      <dgm:spPr/>
      <dgm:t>
        <a:bodyPr/>
        <a:lstStyle/>
        <a:p>
          <a:endParaRPr lang="nl-NL"/>
        </a:p>
      </dgm:t>
    </dgm:pt>
    <dgm:pt modelId="{0739C767-A9EB-45A0-B2A9-A2975F7554AE}">
      <dgm:prSet phldrT="[Tekst]"/>
      <dgm:spPr/>
      <dgm:t>
        <a:bodyPr/>
        <a:lstStyle/>
        <a:p>
          <a:r>
            <a:rPr lang="nl-NL" noProof="0"/>
            <a:t>Raadsavonden</a:t>
          </a:r>
        </a:p>
        <a:p>
          <a:r>
            <a:rPr lang="nl-NL" noProof="0"/>
            <a:t>Fin/RBA</a:t>
          </a:r>
        </a:p>
      </dgm:t>
    </dgm:pt>
    <dgm:pt modelId="{7A6F8718-59CD-49F1-8DD7-CE15538233FF}" type="parTrans" cxnId="{8D555583-16A3-4BCB-94C7-258501E0414D}">
      <dgm:prSet/>
      <dgm:spPr/>
      <dgm:t>
        <a:bodyPr/>
        <a:lstStyle/>
        <a:p>
          <a:endParaRPr lang="nl-NL"/>
        </a:p>
      </dgm:t>
    </dgm:pt>
    <dgm:pt modelId="{2C2AB0CB-3469-4041-9B7E-BDD6DA38FC9F}" type="sibTrans" cxnId="{8D555583-16A3-4BCB-94C7-258501E0414D}">
      <dgm:prSet/>
      <dgm:spPr/>
      <dgm:t>
        <a:bodyPr/>
        <a:lstStyle/>
        <a:p>
          <a:endParaRPr lang="nl-NL"/>
        </a:p>
      </dgm:t>
    </dgm:pt>
    <dgm:pt modelId="{6B4B4011-5A97-49F1-B97A-70BBEC9C4228}">
      <dgm:prSet phldrT="[Tekst]"/>
      <dgm:spPr/>
      <dgm:t>
        <a:bodyPr/>
        <a:lstStyle/>
        <a:p>
          <a:r>
            <a:rPr lang="nl-NL" noProof="0"/>
            <a:t>Raadsavonden</a:t>
          </a:r>
        </a:p>
        <a:p>
          <a:r>
            <a:rPr lang="nl-NL" noProof="0"/>
            <a:t>Fin/RBA</a:t>
          </a:r>
        </a:p>
      </dgm:t>
    </dgm:pt>
    <dgm:pt modelId="{04B23D0B-D349-47E1-AF09-DD9465AEFEE3}" type="parTrans" cxnId="{13FB5DEC-06EB-4050-AC97-7C38053A853A}">
      <dgm:prSet/>
      <dgm:spPr/>
      <dgm:t>
        <a:bodyPr/>
        <a:lstStyle/>
        <a:p>
          <a:endParaRPr lang="nl-NL"/>
        </a:p>
      </dgm:t>
    </dgm:pt>
    <dgm:pt modelId="{51060547-90A2-499B-81DF-68C046D18630}" type="sibTrans" cxnId="{13FB5DEC-06EB-4050-AC97-7C38053A853A}">
      <dgm:prSet/>
      <dgm:spPr/>
      <dgm:t>
        <a:bodyPr/>
        <a:lstStyle/>
        <a:p>
          <a:endParaRPr lang="nl-NL"/>
        </a:p>
      </dgm:t>
    </dgm:pt>
    <dgm:pt modelId="{08F7A8BE-5B68-47AF-A5BC-068763F80FFB}">
      <dgm:prSet phldrT="[Tekst]" custT="1"/>
      <dgm:spPr/>
      <dgm:t>
        <a:bodyPr/>
        <a:lstStyle/>
        <a:p>
          <a:r>
            <a:rPr lang="nl-NL" sz="2000" noProof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Jaarrekening</a:t>
          </a:r>
        </a:p>
      </dgm:t>
    </dgm:pt>
    <dgm:pt modelId="{6C4DFE3E-AA66-417B-929E-ED06DAFDD103}" type="parTrans" cxnId="{6AD5CE48-7AA1-4569-B9B1-04085F722802}">
      <dgm:prSet/>
      <dgm:spPr/>
      <dgm:t>
        <a:bodyPr/>
        <a:lstStyle/>
        <a:p>
          <a:endParaRPr lang="nl-NL"/>
        </a:p>
      </dgm:t>
    </dgm:pt>
    <dgm:pt modelId="{3DA87581-48D9-4BF7-945A-80C6DACD0CE0}" type="sibTrans" cxnId="{6AD5CE48-7AA1-4569-B9B1-04085F722802}">
      <dgm:prSet/>
      <dgm:spPr/>
      <dgm:t>
        <a:bodyPr/>
        <a:lstStyle/>
        <a:p>
          <a:endParaRPr lang="nl-NL"/>
        </a:p>
      </dgm:t>
    </dgm:pt>
    <dgm:pt modelId="{7CE800DB-D694-4005-87E3-DE0F5DFA4BBC}">
      <dgm:prSet phldrT="[Tekst]"/>
      <dgm:spPr/>
      <dgm:t>
        <a:bodyPr/>
        <a:lstStyle/>
        <a:p>
          <a:r>
            <a:rPr lang="nl-NL" noProof="0"/>
            <a:t>Verantwoording</a:t>
          </a:r>
        </a:p>
      </dgm:t>
    </dgm:pt>
    <dgm:pt modelId="{120B2FA6-0C3E-4852-BE28-7577FC217DA9}" type="parTrans" cxnId="{ACFB5B32-002A-4A4E-B02B-ACE68E1AFB8C}">
      <dgm:prSet/>
      <dgm:spPr/>
      <dgm:t>
        <a:bodyPr/>
        <a:lstStyle/>
        <a:p>
          <a:endParaRPr lang="nl-NL"/>
        </a:p>
      </dgm:t>
    </dgm:pt>
    <dgm:pt modelId="{A6F9DAF0-D1D6-4186-86C5-84A89810B7D7}" type="sibTrans" cxnId="{ACFB5B32-002A-4A4E-B02B-ACE68E1AFB8C}">
      <dgm:prSet/>
      <dgm:spPr/>
      <dgm:t>
        <a:bodyPr/>
        <a:lstStyle/>
        <a:p>
          <a:endParaRPr lang="nl-NL"/>
        </a:p>
      </dgm:t>
    </dgm:pt>
    <dgm:pt modelId="{49C9AF44-E402-481D-9ED3-3822474E012B}" type="pres">
      <dgm:prSet presAssocID="{F0DED349-3614-4982-87F6-A5161C9CE41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2C045B2-CC43-4D11-B918-758B5AB5D14D}" type="pres">
      <dgm:prSet presAssocID="{67C74C47-712F-4214-A1EA-0278C4116FDB}" presName="root" presStyleCnt="0"/>
      <dgm:spPr/>
    </dgm:pt>
    <dgm:pt modelId="{730E1A0E-A5CA-443E-856A-F3C1B8F99689}" type="pres">
      <dgm:prSet presAssocID="{67C74C47-712F-4214-A1EA-0278C4116FDB}" presName="rootComposite" presStyleCnt="0"/>
      <dgm:spPr/>
    </dgm:pt>
    <dgm:pt modelId="{86C5F78F-62A3-4B5B-BDBF-35C866FA89ED}" type="pres">
      <dgm:prSet presAssocID="{67C74C47-712F-4214-A1EA-0278C4116FDB}" presName="rootText" presStyleLbl="node1" presStyleIdx="0" presStyleCnt="7" custScaleX="104563"/>
      <dgm:spPr/>
    </dgm:pt>
    <dgm:pt modelId="{ABC44BBF-CDC4-4BED-AABB-2FB11BEB6FE3}" type="pres">
      <dgm:prSet presAssocID="{67C74C47-712F-4214-A1EA-0278C4116FDB}" presName="rootConnector" presStyleLbl="node1" presStyleIdx="0" presStyleCnt="7"/>
      <dgm:spPr/>
    </dgm:pt>
    <dgm:pt modelId="{0EB93C14-51A4-4838-96E3-2639E48C4635}" type="pres">
      <dgm:prSet presAssocID="{67C74C47-712F-4214-A1EA-0278C4116FDB}" presName="childShape" presStyleCnt="0"/>
      <dgm:spPr/>
    </dgm:pt>
    <dgm:pt modelId="{81021BB8-49AE-4312-913F-BD08930F8A2A}" type="pres">
      <dgm:prSet presAssocID="{B7113647-92E9-447D-8CB8-AAC70C81ACFC}" presName="Name13" presStyleLbl="parChTrans1D2" presStyleIdx="0" presStyleCnt="6" custSzX="178514"/>
      <dgm:spPr/>
    </dgm:pt>
    <dgm:pt modelId="{0ACB8E5D-4FFD-4161-AB4D-83041597A93B}" type="pres">
      <dgm:prSet presAssocID="{81729A43-BB83-4741-91AC-7A534C8745F1}" presName="childText" presStyleLbl="bgAcc1" presStyleIdx="0" presStyleCnt="6" custScaleX="104563">
        <dgm:presLayoutVars>
          <dgm:bulletEnabled val="1"/>
        </dgm:presLayoutVars>
      </dgm:prSet>
      <dgm:spPr/>
    </dgm:pt>
    <dgm:pt modelId="{1A8F49B1-40FA-4242-8058-D0104F3C6126}" type="pres">
      <dgm:prSet presAssocID="{C1BFA25D-78AA-402C-9B59-5084FA4089CC}" presName="root" presStyleCnt="0"/>
      <dgm:spPr/>
    </dgm:pt>
    <dgm:pt modelId="{3C1AAE46-F3AD-460A-8267-F8159E47F50A}" type="pres">
      <dgm:prSet presAssocID="{C1BFA25D-78AA-402C-9B59-5084FA4089CC}" presName="rootComposite" presStyleCnt="0"/>
      <dgm:spPr/>
    </dgm:pt>
    <dgm:pt modelId="{72EA4771-77E5-48F2-906F-C582F3BFF138}" type="pres">
      <dgm:prSet presAssocID="{C1BFA25D-78AA-402C-9B59-5084FA4089CC}" presName="rootText" presStyleLbl="node1" presStyleIdx="1" presStyleCnt="7" custScaleX="121250"/>
      <dgm:spPr/>
    </dgm:pt>
    <dgm:pt modelId="{179CC4EB-5BF6-4A9A-976C-8272E0A2BE51}" type="pres">
      <dgm:prSet presAssocID="{C1BFA25D-78AA-402C-9B59-5084FA4089CC}" presName="rootConnector" presStyleLbl="node1" presStyleIdx="1" presStyleCnt="7"/>
      <dgm:spPr/>
    </dgm:pt>
    <dgm:pt modelId="{DCBB3AC1-969A-495D-A366-949C57F3DE33}" type="pres">
      <dgm:prSet presAssocID="{C1BFA25D-78AA-402C-9B59-5084FA4089CC}" presName="childShape" presStyleCnt="0"/>
      <dgm:spPr/>
    </dgm:pt>
    <dgm:pt modelId="{E9665582-8DF0-420F-8995-B17EC8F09A68}" type="pres">
      <dgm:prSet presAssocID="{38A76AA5-DF89-4840-B25B-80188E9E54C5}" presName="Name13" presStyleLbl="parChTrans1D2" presStyleIdx="1" presStyleCnt="6" custSzX="178514"/>
      <dgm:spPr/>
    </dgm:pt>
    <dgm:pt modelId="{09692CAE-F0AB-4BC8-99B3-D2C6F5D3645C}" type="pres">
      <dgm:prSet presAssocID="{ABB89F01-EC05-44FE-AB9E-28392A02FA99}" presName="childText" presStyleLbl="bgAcc1" presStyleIdx="1" presStyleCnt="6" custScaleX="104563">
        <dgm:presLayoutVars>
          <dgm:bulletEnabled val="1"/>
        </dgm:presLayoutVars>
      </dgm:prSet>
      <dgm:spPr/>
    </dgm:pt>
    <dgm:pt modelId="{DF60EB34-0D5D-4893-B3C8-D8C7DEB742BE}" type="pres">
      <dgm:prSet presAssocID="{381668E4-12E4-4113-B3D9-E8343354FDA9}" presName="root" presStyleCnt="0"/>
      <dgm:spPr/>
    </dgm:pt>
    <dgm:pt modelId="{0271ADF0-4F12-43EA-A2FE-A70D48073662}" type="pres">
      <dgm:prSet presAssocID="{381668E4-12E4-4113-B3D9-E8343354FDA9}" presName="rootComposite" presStyleCnt="0"/>
      <dgm:spPr/>
    </dgm:pt>
    <dgm:pt modelId="{1862BFC7-4656-4898-9C74-C953E102F40A}" type="pres">
      <dgm:prSet presAssocID="{381668E4-12E4-4113-B3D9-E8343354FDA9}" presName="rootText" presStyleLbl="node1" presStyleIdx="2" presStyleCnt="7" custScaleX="122374" custLinFactNeighborX="375" custLinFactNeighborY="-1308"/>
      <dgm:spPr/>
    </dgm:pt>
    <dgm:pt modelId="{898151AD-F10B-4428-B0AC-65441597A791}" type="pres">
      <dgm:prSet presAssocID="{381668E4-12E4-4113-B3D9-E8343354FDA9}" presName="rootConnector" presStyleLbl="node1" presStyleIdx="2" presStyleCnt="7"/>
      <dgm:spPr/>
    </dgm:pt>
    <dgm:pt modelId="{E1D56CB9-EFBF-446E-9214-BAB148D8D815}" type="pres">
      <dgm:prSet presAssocID="{381668E4-12E4-4113-B3D9-E8343354FDA9}" presName="childShape" presStyleCnt="0"/>
      <dgm:spPr/>
    </dgm:pt>
    <dgm:pt modelId="{7D5FB0DE-28C7-4F38-BCD6-C5B297CA10F7}" type="pres">
      <dgm:prSet presAssocID="{57268103-42E2-4D55-A11E-7759FDE0B8FC}" presName="Name13" presStyleLbl="parChTrans1D2" presStyleIdx="2" presStyleCnt="6" custSzX="178514"/>
      <dgm:spPr/>
    </dgm:pt>
    <dgm:pt modelId="{B64B807A-355F-4296-8CD6-DA56F65AB975}" type="pres">
      <dgm:prSet presAssocID="{2249596F-B951-4B88-9234-38801D58C63A}" presName="childText" presStyleLbl="bgAcc1" presStyleIdx="2" presStyleCnt="6" custScaleX="104563">
        <dgm:presLayoutVars>
          <dgm:bulletEnabled val="1"/>
        </dgm:presLayoutVars>
      </dgm:prSet>
      <dgm:spPr/>
    </dgm:pt>
    <dgm:pt modelId="{B641C3E5-14A0-4BC4-A304-57C4D8F1BF7D}" type="pres">
      <dgm:prSet presAssocID="{03130905-3FDB-4364-AFA5-8DAAEB739ABE}" presName="Name13" presStyleLbl="parChTrans1D2" presStyleIdx="3" presStyleCnt="6" custSzX="178514"/>
      <dgm:spPr/>
    </dgm:pt>
    <dgm:pt modelId="{0203D117-741A-4267-A681-7A4635698026}" type="pres">
      <dgm:prSet presAssocID="{8FF9FAFC-0C00-4FFE-8AE0-608B7FBB4B51}" presName="childText" presStyleLbl="bgAcc1" presStyleIdx="3" presStyleCnt="6" custScaleX="104563">
        <dgm:presLayoutVars>
          <dgm:bulletEnabled val="1"/>
        </dgm:presLayoutVars>
      </dgm:prSet>
      <dgm:spPr/>
    </dgm:pt>
    <dgm:pt modelId="{1051D1FC-F3A5-427C-B6AC-CB3F7136EE97}" type="pres">
      <dgm:prSet presAssocID="{6FC8BDA5-DB0F-4744-B113-C6FD261BFAA2}" presName="root" presStyleCnt="0"/>
      <dgm:spPr/>
    </dgm:pt>
    <dgm:pt modelId="{D0984D2F-81CE-47F1-B2CA-4FD8A1D334BC}" type="pres">
      <dgm:prSet presAssocID="{6FC8BDA5-DB0F-4744-B113-C6FD261BFAA2}" presName="rootComposite" presStyleCnt="0"/>
      <dgm:spPr/>
    </dgm:pt>
    <dgm:pt modelId="{8C9FC6DA-1BDD-413B-BC29-3CE36B459E54}" type="pres">
      <dgm:prSet presAssocID="{6FC8BDA5-DB0F-4744-B113-C6FD261BFAA2}" presName="rootText" presStyleLbl="node1" presStyleIdx="3" presStyleCnt="7" custScaleX="104563"/>
      <dgm:spPr/>
    </dgm:pt>
    <dgm:pt modelId="{4E9EE5EF-18D9-4E0C-8E51-F5436A7B7484}" type="pres">
      <dgm:prSet presAssocID="{6FC8BDA5-DB0F-4744-B113-C6FD261BFAA2}" presName="rootConnector" presStyleLbl="node1" presStyleIdx="3" presStyleCnt="7"/>
      <dgm:spPr/>
    </dgm:pt>
    <dgm:pt modelId="{9C70ADD0-6E65-461B-960F-9B74A65F42AF}" type="pres">
      <dgm:prSet presAssocID="{6FC8BDA5-DB0F-4744-B113-C6FD261BFAA2}" presName="childShape" presStyleCnt="0"/>
      <dgm:spPr/>
    </dgm:pt>
    <dgm:pt modelId="{ABC9CA2F-A6A6-49F0-9DD5-14930AF88C14}" type="pres">
      <dgm:prSet presAssocID="{70146BCE-C407-46D9-9BBB-E6F0D521B965}" presName="Name13" presStyleLbl="parChTrans1D2" presStyleIdx="4" presStyleCnt="6" custSzX="178514"/>
      <dgm:spPr/>
    </dgm:pt>
    <dgm:pt modelId="{3D996913-79AF-49BB-9F6D-3C805444854D}" type="pres">
      <dgm:prSet presAssocID="{5EFD78FB-327D-4817-A37C-AC92947B7168}" presName="childText" presStyleLbl="bgAcc1" presStyleIdx="4" presStyleCnt="6" custScaleX="104563">
        <dgm:presLayoutVars>
          <dgm:bulletEnabled val="1"/>
        </dgm:presLayoutVars>
      </dgm:prSet>
      <dgm:spPr/>
    </dgm:pt>
    <dgm:pt modelId="{9265DD47-5C28-4C05-8CBA-ED609C4AA394}" type="pres">
      <dgm:prSet presAssocID="{0739C767-A9EB-45A0-B2A9-A2975F7554AE}" presName="root" presStyleCnt="0"/>
      <dgm:spPr/>
    </dgm:pt>
    <dgm:pt modelId="{D44CFEB8-847D-4EDE-AADB-383DCE5514AB}" type="pres">
      <dgm:prSet presAssocID="{0739C767-A9EB-45A0-B2A9-A2975F7554AE}" presName="rootComposite" presStyleCnt="0"/>
      <dgm:spPr/>
    </dgm:pt>
    <dgm:pt modelId="{4EE627A6-B93A-4E55-A440-89DBEE85D5B0}" type="pres">
      <dgm:prSet presAssocID="{0739C767-A9EB-45A0-B2A9-A2975F7554AE}" presName="rootText" presStyleLbl="node1" presStyleIdx="4" presStyleCnt="7" custScaleX="51595" custScaleY="58866" custLinFactX="-132219" custLinFactY="176425" custLinFactNeighborX="-200000" custLinFactNeighborY="200000"/>
      <dgm:spPr/>
    </dgm:pt>
    <dgm:pt modelId="{07462846-637B-4657-AC07-4C2849B2CCDE}" type="pres">
      <dgm:prSet presAssocID="{0739C767-A9EB-45A0-B2A9-A2975F7554AE}" presName="rootConnector" presStyleLbl="node1" presStyleIdx="4" presStyleCnt="7"/>
      <dgm:spPr/>
    </dgm:pt>
    <dgm:pt modelId="{26A340DB-562C-4B49-B2D1-25EA57094F2D}" type="pres">
      <dgm:prSet presAssocID="{0739C767-A9EB-45A0-B2A9-A2975F7554AE}" presName="childShape" presStyleCnt="0"/>
      <dgm:spPr/>
    </dgm:pt>
    <dgm:pt modelId="{41FDBA8D-7DB6-499A-B611-BC7087D76E00}" type="pres">
      <dgm:prSet presAssocID="{6B4B4011-5A97-49F1-B97A-70BBEC9C4228}" presName="root" presStyleCnt="0"/>
      <dgm:spPr/>
    </dgm:pt>
    <dgm:pt modelId="{0CE6B317-8BC6-4429-84EC-71E107B05C3F}" type="pres">
      <dgm:prSet presAssocID="{6B4B4011-5A97-49F1-B97A-70BBEC9C4228}" presName="rootComposite" presStyleCnt="0"/>
      <dgm:spPr/>
    </dgm:pt>
    <dgm:pt modelId="{00803EE7-7B10-4017-98FF-08351CEAE556}" type="pres">
      <dgm:prSet presAssocID="{6B4B4011-5A97-49F1-B97A-70BBEC9C4228}" presName="rootText" presStyleLbl="node1" presStyleIdx="5" presStyleCnt="7" custScaleX="53856" custScaleY="65466" custLinFactX="-100000" custLinFactY="169732" custLinFactNeighborX="-163225" custLinFactNeighborY="200000"/>
      <dgm:spPr/>
    </dgm:pt>
    <dgm:pt modelId="{5D7F6D3E-A9A2-4143-AA1F-8DCF81E40E89}" type="pres">
      <dgm:prSet presAssocID="{6B4B4011-5A97-49F1-B97A-70BBEC9C4228}" presName="rootConnector" presStyleLbl="node1" presStyleIdx="5" presStyleCnt="7"/>
      <dgm:spPr/>
    </dgm:pt>
    <dgm:pt modelId="{4B70D4EE-6C65-42DF-A162-23EEAB350299}" type="pres">
      <dgm:prSet presAssocID="{6B4B4011-5A97-49F1-B97A-70BBEC9C4228}" presName="childShape" presStyleCnt="0"/>
      <dgm:spPr/>
    </dgm:pt>
    <dgm:pt modelId="{D7DC8961-4589-4A86-97CD-B8D0407B3C86}" type="pres">
      <dgm:prSet presAssocID="{08F7A8BE-5B68-47AF-A5BC-068763F80FFB}" presName="root" presStyleCnt="0"/>
      <dgm:spPr/>
    </dgm:pt>
    <dgm:pt modelId="{024AA218-1BAF-44D3-ABF4-0FDA19F5384B}" type="pres">
      <dgm:prSet presAssocID="{08F7A8BE-5B68-47AF-A5BC-068763F80FFB}" presName="rootComposite" presStyleCnt="0"/>
      <dgm:spPr/>
    </dgm:pt>
    <dgm:pt modelId="{267EBE10-D26A-4C03-983A-EC259067E2CB}" type="pres">
      <dgm:prSet presAssocID="{08F7A8BE-5B68-47AF-A5BC-068763F80FFB}" presName="rootText" presStyleLbl="node1" presStyleIdx="6" presStyleCnt="7" custScaleX="119895" custLinFactX="-48233" custLinFactNeighborX="-100000" custLinFactNeighborY="-2616"/>
      <dgm:spPr/>
    </dgm:pt>
    <dgm:pt modelId="{E096A8BF-1A68-4C7F-AA1C-C971E861EC75}" type="pres">
      <dgm:prSet presAssocID="{08F7A8BE-5B68-47AF-A5BC-068763F80FFB}" presName="rootConnector" presStyleLbl="node1" presStyleIdx="6" presStyleCnt="7"/>
      <dgm:spPr/>
    </dgm:pt>
    <dgm:pt modelId="{AD10388A-5678-4FFE-AA2F-3967AF2E19E5}" type="pres">
      <dgm:prSet presAssocID="{08F7A8BE-5B68-47AF-A5BC-068763F80FFB}" presName="childShape" presStyleCnt="0"/>
      <dgm:spPr/>
    </dgm:pt>
    <dgm:pt modelId="{51DDA886-FD0C-4F3D-8CE9-9A19889E7D8E}" type="pres">
      <dgm:prSet presAssocID="{120B2FA6-0C3E-4852-BE28-7577FC217DA9}" presName="Name13" presStyleLbl="parChTrans1D2" presStyleIdx="5" presStyleCnt="6" custSzX="178514"/>
      <dgm:spPr/>
    </dgm:pt>
    <dgm:pt modelId="{0BEBD566-B69B-41C1-B853-10A37040A673}" type="pres">
      <dgm:prSet presAssocID="{7CE800DB-D694-4005-87E3-DE0F5DFA4BBC}" presName="childText" presStyleLbl="bgAcc1" presStyleIdx="5" presStyleCnt="6" custScaleX="104563" custLinFactX="-85292" custLinFactNeighborX="-100000" custLinFactNeighborY="-2616">
        <dgm:presLayoutVars>
          <dgm:bulletEnabled val="1"/>
        </dgm:presLayoutVars>
      </dgm:prSet>
      <dgm:spPr/>
    </dgm:pt>
  </dgm:ptLst>
  <dgm:cxnLst>
    <dgm:cxn modelId="{ADD86412-34EC-42D0-BB0E-85B8DE48B335}" srcId="{67C74C47-712F-4214-A1EA-0278C4116FDB}" destId="{81729A43-BB83-4741-91AC-7A534C8745F1}" srcOrd="0" destOrd="0" parTransId="{B7113647-92E9-447D-8CB8-AAC70C81ACFC}" sibTransId="{04D62F0D-7D59-4D0F-A92A-D511C8591C6A}"/>
    <dgm:cxn modelId="{5B760124-60F7-4E57-9BB4-E58E85F7760C}" srcId="{F0DED349-3614-4982-87F6-A5161C9CE41F}" destId="{6FC8BDA5-DB0F-4744-B113-C6FD261BFAA2}" srcOrd="3" destOrd="0" parTransId="{3001F9B6-D3EC-4767-A2DC-D3FDE5A6117E}" sibTransId="{E28763E6-B579-4748-8A98-4F19DCE21516}"/>
    <dgm:cxn modelId="{38C3E825-1E87-4D7E-9D0A-67FB78E1880E}" srcId="{F0DED349-3614-4982-87F6-A5161C9CE41F}" destId="{C1BFA25D-78AA-402C-9B59-5084FA4089CC}" srcOrd="1" destOrd="0" parTransId="{BE738C76-A845-48F5-BB0F-F00D5DBBBF55}" sibTransId="{17795DE4-853B-476F-BAFE-EA830C313DE3}"/>
    <dgm:cxn modelId="{D7AD3926-C716-4ECB-9DC8-E65DDD11BAAD}" srcId="{F0DED349-3614-4982-87F6-A5161C9CE41F}" destId="{67C74C47-712F-4214-A1EA-0278C4116FDB}" srcOrd="0" destOrd="0" parTransId="{607EFC44-D3DB-4A71-8CBE-D0C3C22A4722}" sibTransId="{86066D4E-CDC0-4016-AAB2-D533063943F7}"/>
    <dgm:cxn modelId="{ACFB5B32-002A-4A4E-B02B-ACE68E1AFB8C}" srcId="{08F7A8BE-5B68-47AF-A5BC-068763F80FFB}" destId="{7CE800DB-D694-4005-87E3-DE0F5DFA4BBC}" srcOrd="0" destOrd="0" parTransId="{120B2FA6-0C3E-4852-BE28-7577FC217DA9}" sibTransId="{A6F9DAF0-D1D6-4186-86C5-84A89810B7D7}"/>
    <dgm:cxn modelId="{2347B033-6E0E-4F65-900B-D3F298AA2203}" type="presOf" srcId="{08F7A8BE-5B68-47AF-A5BC-068763F80FFB}" destId="{267EBE10-D26A-4C03-983A-EC259067E2CB}" srcOrd="0" destOrd="0" presId="urn:microsoft.com/office/officeart/2005/8/layout/hierarchy3"/>
    <dgm:cxn modelId="{8878F033-F69F-4D65-B8BC-F6FC7D3FC05E}" type="presOf" srcId="{B7113647-92E9-447D-8CB8-AAC70C81ACFC}" destId="{81021BB8-49AE-4312-913F-BD08930F8A2A}" srcOrd="0" destOrd="0" presId="urn:microsoft.com/office/officeart/2005/8/layout/hierarchy3"/>
    <dgm:cxn modelId="{A6695D3A-E07D-4595-A4C9-45C2F305A9AF}" type="presOf" srcId="{7CE800DB-D694-4005-87E3-DE0F5DFA4BBC}" destId="{0BEBD566-B69B-41C1-B853-10A37040A673}" srcOrd="0" destOrd="0" presId="urn:microsoft.com/office/officeart/2005/8/layout/hierarchy3"/>
    <dgm:cxn modelId="{E701553A-D092-485A-B175-EAB5CB079C3A}" type="presOf" srcId="{8FF9FAFC-0C00-4FFE-8AE0-608B7FBB4B51}" destId="{0203D117-741A-4267-A681-7A4635698026}" srcOrd="0" destOrd="0" presId="urn:microsoft.com/office/officeart/2005/8/layout/hierarchy3"/>
    <dgm:cxn modelId="{F457793C-4480-4E06-A702-2D3541407934}" type="presOf" srcId="{0739C767-A9EB-45A0-B2A9-A2975F7554AE}" destId="{4EE627A6-B93A-4E55-A440-89DBEE85D5B0}" srcOrd="0" destOrd="0" presId="urn:microsoft.com/office/officeart/2005/8/layout/hierarchy3"/>
    <dgm:cxn modelId="{61E50E3E-086B-4DCC-A4DE-E6C0FF31D2D8}" type="presOf" srcId="{7DC429CE-CA06-4E4A-9960-FA6CC761D896}" destId="{B64B807A-355F-4296-8CD6-DA56F65AB975}" srcOrd="0" destOrd="1" presId="urn:microsoft.com/office/officeart/2005/8/layout/hierarchy3"/>
    <dgm:cxn modelId="{2284393E-807B-4FA4-8EF8-BB0F004E85A5}" srcId="{2249596F-B951-4B88-9234-38801D58C63A}" destId="{7DC429CE-CA06-4E4A-9960-FA6CC761D896}" srcOrd="0" destOrd="0" parTransId="{F32AC453-030A-45A5-A042-F2CDFFC6DF88}" sibTransId="{D46C04CE-C0F9-4B29-A1F9-1B3D9EE20276}"/>
    <dgm:cxn modelId="{41A7775C-9C76-47BF-A974-2078D7D421C0}" type="presOf" srcId="{6B4B4011-5A97-49F1-B97A-70BBEC9C4228}" destId="{5D7F6D3E-A9A2-4143-AA1F-8DCF81E40E89}" srcOrd="1" destOrd="0" presId="urn:microsoft.com/office/officeart/2005/8/layout/hierarchy3"/>
    <dgm:cxn modelId="{75BB8E5D-A5B5-403C-88B7-F696F3EC514F}" type="presOf" srcId="{81729A43-BB83-4741-91AC-7A534C8745F1}" destId="{0ACB8E5D-4FFD-4161-AB4D-83041597A93B}" srcOrd="0" destOrd="0" presId="urn:microsoft.com/office/officeart/2005/8/layout/hierarchy3"/>
    <dgm:cxn modelId="{63840841-0C85-43B3-A30E-284AD11A6CFE}" type="presOf" srcId="{57268103-42E2-4D55-A11E-7759FDE0B8FC}" destId="{7D5FB0DE-28C7-4F38-BCD6-C5B297CA10F7}" srcOrd="0" destOrd="0" presId="urn:microsoft.com/office/officeart/2005/8/layout/hierarchy3"/>
    <dgm:cxn modelId="{2D789C41-01FD-432F-A325-0E16A960A5E9}" type="presOf" srcId="{2249596F-B951-4B88-9234-38801D58C63A}" destId="{B64B807A-355F-4296-8CD6-DA56F65AB975}" srcOrd="0" destOrd="0" presId="urn:microsoft.com/office/officeart/2005/8/layout/hierarchy3"/>
    <dgm:cxn modelId="{A248F644-FE28-4D82-BDE6-971A639B4DB6}" srcId="{6FC8BDA5-DB0F-4744-B113-C6FD261BFAA2}" destId="{5EFD78FB-327D-4817-A37C-AC92947B7168}" srcOrd="0" destOrd="0" parTransId="{70146BCE-C407-46D9-9BBB-E6F0D521B965}" sibTransId="{F969BC72-EDDF-4658-9901-7FDE49C9AE5E}"/>
    <dgm:cxn modelId="{6AD5CE48-7AA1-4569-B9B1-04085F722802}" srcId="{F0DED349-3614-4982-87F6-A5161C9CE41F}" destId="{08F7A8BE-5B68-47AF-A5BC-068763F80FFB}" srcOrd="6" destOrd="0" parTransId="{6C4DFE3E-AA66-417B-929E-ED06DAFDD103}" sibTransId="{3DA87581-48D9-4BF7-945A-80C6DACD0CE0}"/>
    <dgm:cxn modelId="{478B156A-BAAC-4CDE-AA2A-0EA385456A0E}" srcId="{C1BFA25D-78AA-402C-9B59-5084FA4089CC}" destId="{ABB89F01-EC05-44FE-AB9E-28392A02FA99}" srcOrd="0" destOrd="0" parTransId="{38A76AA5-DF89-4840-B25B-80188E9E54C5}" sibTransId="{4CE20DDC-77D8-4AE2-BC9F-AEE830F0F5C8}"/>
    <dgm:cxn modelId="{314E764D-D660-4612-9480-2E3080F6A6EF}" srcId="{F0DED349-3614-4982-87F6-A5161C9CE41F}" destId="{381668E4-12E4-4113-B3D9-E8343354FDA9}" srcOrd="2" destOrd="0" parTransId="{95E1DDFC-6585-4A86-A705-2B87F1DF2379}" sibTransId="{809CC24C-ACAF-45AA-A25D-2E5FE1C1EA5F}"/>
    <dgm:cxn modelId="{5D83C451-40DD-4873-B6D0-723E64DD952B}" type="presOf" srcId="{381668E4-12E4-4113-B3D9-E8343354FDA9}" destId="{898151AD-F10B-4428-B0AC-65441597A791}" srcOrd="1" destOrd="0" presId="urn:microsoft.com/office/officeart/2005/8/layout/hierarchy3"/>
    <dgm:cxn modelId="{8D555583-16A3-4BCB-94C7-258501E0414D}" srcId="{F0DED349-3614-4982-87F6-A5161C9CE41F}" destId="{0739C767-A9EB-45A0-B2A9-A2975F7554AE}" srcOrd="4" destOrd="0" parTransId="{7A6F8718-59CD-49F1-8DD7-CE15538233FF}" sibTransId="{2C2AB0CB-3469-4041-9B7E-BDD6DA38FC9F}"/>
    <dgm:cxn modelId="{1C54628C-4ED8-4C3B-90DD-E8E76E12AB29}" type="presOf" srcId="{70146BCE-C407-46D9-9BBB-E6F0D521B965}" destId="{ABC9CA2F-A6A6-49F0-9DD5-14930AF88C14}" srcOrd="0" destOrd="0" presId="urn:microsoft.com/office/officeart/2005/8/layout/hierarchy3"/>
    <dgm:cxn modelId="{9269548C-9EC4-44DD-B586-FAE499DEA8FD}" type="presOf" srcId="{120B2FA6-0C3E-4852-BE28-7577FC217DA9}" destId="{51DDA886-FD0C-4F3D-8CE9-9A19889E7D8E}" srcOrd="0" destOrd="0" presId="urn:microsoft.com/office/officeart/2005/8/layout/hierarchy3"/>
    <dgm:cxn modelId="{B6450A8F-8C25-4B81-B071-6CBC2831A6C7}" type="presOf" srcId="{F0DED349-3614-4982-87F6-A5161C9CE41F}" destId="{49C9AF44-E402-481D-9ED3-3822474E012B}" srcOrd="0" destOrd="0" presId="urn:microsoft.com/office/officeart/2005/8/layout/hierarchy3"/>
    <dgm:cxn modelId="{1A9CF78F-5BF6-4259-B4FA-57BACBB08949}" type="presOf" srcId="{6FC8BDA5-DB0F-4744-B113-C6FD261BFAA2}" destId="{4E9EE5EF-18D9-4E0C-8E51-F5436A7B7484}" srcOrd="1" destOrd="0" presId="urn:microsoft.com/office/officeart/2005/8/layout/hierarchy3"/>
    <dgm:cxn modelId="{C61A6A96-979A-4704-B9FE-3F6DA1E292DC}" type="presOf" srcId="{C1BFA25D-78AA-402C-9B59-5084FA4089CC}" destId="{179CC4EB-5BF6-4A9A-976C-8272E0A2BE51}" srcOrd="1" destOrd="0" presId="urn:microsoft.com/office/officeart/2005/8/layout/hierarchy3"/>
    <dgm:cxn modelId="{FE257C99-AD09-43AE-A8A6-A83E5E9FEBFF}" type="presOf" srcId="{67C74C47-712F-4214-A1EA-0278C4116FDB}" destId="{ABC44BBF-CDC4-4BED-AABB-2FB11BEB6FE3}" srcOrd="1" destOrd="0" presId="urn:microsoft.com/office/officeart/2005/8/layout/hierarchy3"/>
    <dgm:cxn modelId="{3ED452A9-3D79-4A66-876D-EDA6B5C9462D}" type="presOf" srcId="{6B4B4011-5A97-49F1-B97A-70BBEC9C4228}" destId="{00803EE7-7B10-4017-98FF-08351CEAE556}" srcOrd="0" destOrd="0" presId="urn:microsoft.com/office/officeart/2005/8/layout/hierarchy3"/>
    <dgm:cxn modelId="{CA95BEAE-B720-4EAD-A051-DDD0A34DAE8F}" type="presOf" srcId="{381668E4-12E4-4113-B3D9-E8343354FDA9}" destId="{1862BFC7-4656-4898-9C74-C953E102F40A}" srcOrd="0" destOrd="0" presId="urn:microsoft.com/office/officeart/2005/8/layout/hierarchy3"/>
    <dgm:cxn modelId="{FFAE49B2-56C3-4790-A739-6A85AF8FDC52}" type="presOf" srcId="{38A76AA5-DF89-4840-B25B-80188E9E54C5}" destId="{E9665582-8DF0-420F-8995-B17EC8F09A68}" srcOrd="0" destOrd="0" presId="urn:microsoft.com/office/officeart/2005/8/layout/hierarchy3"/>
    <dgm:cxn modelId="{B6218EBB-4F1B-42DE-BB19-58B27EC5045F}" type="presOf" srcId="{08F7A8BE-5B68-47AF-A5BC-068763F80FFB}" destId="{E096A8BF-1A68-4C7F-AA1C-C971E861EC75}" srcOrd="1" destOrd="0" presId="urn:microsoft.com/office/officeart/2005/8/layout/hierarchy3"/>
    <dgm:cxn modelId="{817E1EC9-C96D-4233-BDB9-7678DB779829}" type="presOf" srcId="{5EFD78FB-327D-4817-A37C-AC92947B7168}" destId="{3D996913-79AF-49BB-9F6D-3C805444854D}" srcOrd="0" destOrd="0" presId="urn:microsoft.com/office/officeart/2005/8/layout/hierarchy3"/>
    <dgm:cxn modelId="{468B5CCF-3BE9-44B1-9FE9-AED7BCD8F8B9}" type="presOf" srcId="{ABB89F01-EC05-44FE-AB9E-28392A02FA99}" destId="{09692CAE-F0AB-4BC8-99B3-D2C6F5D3645C}" srcOrd="0" destOrd="0" presId="urn:microsoft.com/office/officeart/2005/8/layout/hierarchy3"/>
    <dgm:cxn modelId="{69FE3BD8-4985-447E-BFF9-EE4CC3F4F8AC}" type="presOf" srcId="{03130905-3FDB-4364-AFA5-8DAAEB739ABE}" destId="{B641C3E5-14A0-4BC4-A304-57C4D8F1BF7D}" srcOrd="0" destOrd="0" presId="urn:microsoft.com/office/officeart/2005/8/layout/hierarchy3"/>
    <dgm:cxn modelId="{1135FADD-2138-47C5-8977-C6566F5EAF1F}" type="presOf" srcId="{0739C767-A9EB-45A0-B2A9-A2975F7554AE}" destId="{07462846-637B-4657-AC07-4C2849B2CCDE}" srcOrd="1" destOrd="0" presId="urn:microsoft.com/office/officeart/2005/8/layout/hierarchy3"/>
    <dgm:cxn modelId="{352A88E0-9DBA-474D-AE9A-3AD650549B24}" type="presOf" srcId="{BB71544C-825E-4FD2-A504-B67B96969B01}" destId="{0203D117-741A-4267-A681-7A4635698026}" srcOrd="0" destOrd="1" presId="urn:microsoft.com/office/officeart/2005/8/layout/hierarchy3"/>
    <dgm:cxn modelId="{F6437BE2-0B52-448E-A295-254D8F8FB8C7}" type="presOf" srcId="{6FC8BDA5-DB0F-4744-B113-C6FD261BFAA2}" destId="{8C9FC6DA-1BDD-413B-BC29-3CE36B459E54}" srcOrd="0" destOrd="0" presId="urn:microsoft.com/office/officeart/2005/8/layout/hierarchy3"/>
    <dgm:cxn modelId="{13FB5DEC-06EB-4050-AC97-7C38053A853A}" srcId="{F0DED349-3614-4982-87F6-A5161C9CE41F}" destId="{6B4B4011-5A97-49F1-B97A-70BBEC9C4228}" srcOrd="5" destOrd="0" parTransId="{04B23D0B-D349-47E1-AF09-DD9465AEFEE3}" sibTransId="{51060547-90A2-499B-81DF-68C046D18630}"/>
    <dgm:cxn modelId="{FC1A61F0-D9C0-4AF5-9E53-511E25FF1B46}" type="presOf" srcId="{C1BFA25D-78AA-402C-9B59-5084FA4089CC}" destId="{72EA4771-77E5-48F2-906F-C582F3BFF138}" srcOrd="0" destOrd="0" presId="urn:microsoft.com/office/officeart/2005/8/layout/hierarchy3"/>
    <dgm:cxn modelId="{55AE84F0-840C-46EC-883A-F9C7FEF2F695}" srcId="{381668E4-12E4-4113-B3D9-E8343354FDA9}" destId="{2249596F-B951-4B88-9234-38801D58C63A}" srcOrd="0" destOrd="0" parTransId="{57268103-42E2-4D55-A11E-7759FDE0B8FC}" sibTransId="{3077666D-1401-46E0-834A-5DF693B3FE48}"/>
    <dgm:cxn modelId="{EE415EF7-40FF-49C8-BF1E-A66005063F36}" srcId="{381668E4-12E4-4113-B3D9-E8343354FDA9}" destId="{8FF9FAFC-0C00-4FFE-8AE0-608B7FBB4B51}" srcOrd="1" destOrd="0" parTransId="{03130905-3FDB-4364-AFA5-8DAAEB739ABE}" sibTransId="{6FB0520A-450F-47F7-B18E-B4CBEA52A82B}"/>
    <dgm:cxn modelId="{F8763DF8-27E9-40DA-B3FC-4FE53CF36228}" type="presOf" srcId="{67C74C47-712F-4214-A1EA-0278C4116FDB}" destId="{86C5F78F-62A3-4B5B-BDBF-35C866FA89ED}" srcOrd="0" destOrd="0" presId="urn:microsoft.com/office/officeart/2005/8/layout/hierarchy3"/>
    <dgm:cxn modelId="{AEEDFCFC-1F42-41A6-8A27-CA1C9A3926D9}" srcId="{8FF9FAFC-0C00-4FFE-8AE0-608B7FBB4B51}" destId="{BB71544C-825E-4FD2-A504-B67B96969B01}" srcOrd="0" destOrd="0" parTransId="{E841CDDD-9BDC-46B4-979F-93B68ECBB2D3}" sibTransId="{B1EEEB67-8D54-4C98-A629-A70626C27C13}"/>
    <dgm:cxn modelId="{62B1B77F-929E-498F-8546-B0C76B8DDB18}" type="presParOf" srcId="{49C9AF44-E402-481D-9ED3-3822474E012B}" destId="{52C045B2-CC43-4D11-B918-758B5AB5D14D}" srcOrd="0" destOrd="0" presId="urn:microsoft.com/office/officeart/2005/8/layout/hierarchy3"/>
    <dgm:cxn modelId="{39BDF12C-96A0-4FF2-8697-FC7F3CEA2C22}" type="presParOf" srcId="{52C045B2-CC43-4D11-B918-758B5AB5D14D}" destId="{730E1A0E-A5CA-443E-856A-F3C1B8F99689}" srcOrd="0" destOrd="0" presId="urn:microsoft.com/office/officeart/2005/8/layout/hierarchy3"/>
    <dgm:cxn modelId="{91ECD811-2B55-45E2-9D50-AF6FFE913A41}" type="presParOf" srcId="{730E1A0E-A5CA-443E-856A-F3C1B8F99689}" destId="{86C5F78F-62A3-4B5B-BDBF-35C866FA89ED}" srcOrd="0" destOrd="0" presId="urn:microsoft.com/office/officeart/2005/8/layout/hierarchy3"/>
    <dgm:cxn modelId="{9AFC4663-9683-4C9D-A1B6-C36200A8F4E3}" type="presParOf" srcId="{730E1A0E-A5CA-443E-856A-F3C1B8F99689}" destId="{ABC44BBF-CDC4-4BED-AABB-2FB11BEB6FE3}" srcOrd="1" destOrd="0" presId="urn:microsoft.com/office/officeart/2005/8/layout/hierarchy3"/>
    <dgm:cxn modelId="{D1FD5C66-5EDE-4C7A-9D7F-A1058491FD61}" type="presParOf" srcId="{52C045B2-CC43-4D11-B918-758B5AB5D14D}" destId="{0EB93C14-51A4-4838-96E3-2639E48C4635}" srcOrd="1" destOrd="0" presId="urn:microsoft.com/office/officeart/2005/8/layout/hierarchy3"/>
    <dgm:cxn modelId="{F548789B-200B-4A09-87AD-AAEB94E0E540}" type="presParOf" srcId="{0EB93C14-51A4-4838-96E3-2639E48C4635}" destId="{81021BB8-49AE-4312-913F-BD08930F8A2A}" srcOrd="0" destOrd="0" presId="urn:microsoft.com/office/officeart/2005/8/layout/hierarchy3"/>
    <dgm:cxn modelId="{FA84B89C-5E2E-4CDA-9704-2EF16BEE0E5F}" type="presParOf" srcId="{0EB93C14-51A4-4838-96E3-2639E48C4635}" destId="{0ACB8E5D-4FFD-4161-AB4D-83041597A93B}" srcOrd="1" destOrd="0" presId="urn:microsoft.com/office/officeart/2005/8/layout/hierarchy3"/>
    <dgm:cxn modelId="{BCA4C3FC-8DF1-45E5-B26E-CC21381512E4}" type="presParOf" srcId="{49C9AF44-E402-481D-9ED3-3822474E012B}" destId="{1A8F49B1-40FA-4242-8058-D0104F3C6126}" srcOrd="1" destOrd="0" presId="urn:microsoft.com/office/officeart/2005/8/layout/hierarchy3"/>
    <dgm:cxn modelId="{5F6B4F63-E5CC-4A3E-9719-0011131E9001}" type="presParOf" srcId="{1A8F49B1-40FA-4242-8058-D0104F3C6126}" destId="{3C1AAE46-F3AD-460A-8267-F8159E47F50A}" srcOrd="0" destOrd="0" presId="urn:microsoft.com/office/officeart/2005/8/layout/hierarchy3"/>
    <dgm:cxn modelId="{47CE57A8-17B8-4776-B268-ABF2B5C47029}" type="presParOf" srcId="{3C1AAE46-F3AD-460A-8267-F8159E47F50A}" destId="{72EA4771-77E5-48F2-906F-C582F3BFF138}" srcOrd="0" destOrd="0" presId="urn:microsoft.com/office/officeart/2005/8/layout/hierarchy3"/>
    <dgm:cxn modelId="{164B8EF7-C16E-42D6-B2A4-1E3448F52D7B}" type="presParOf" srcId="{3C1AAE46-F3AD-460A-8267-F8159E47F50A}" destId="{179CC4EB-5BF6-4A9A-976C-8272E0A2BE51}" srcOrd="1" destOrd="0" presId="urn:microsoft.com/office/officeart/2005/8/layout/hierarchy3"/>
    <dgm:cxn modelId="{5F6DB09B-913D-4DC0-9F12-FF9A313C0084}" type="presParOf" srcId="{1A8F49B1-40FA-4242-8058-D0104F3C6126}" destId="{DCBB3AC1-969A-495D-A366-949C57F3DE33}" srcOrd="1" destOrd="0" presId="urn:microsoft.com/office/officeart/2005/8/layout/hierarchy3"/>
    <dgm:cxn modelId="{2B35905C-B177-4199-9FBF-B5E83008273C}" type="presParOf" srcId="{DCBB3AC1-969A-495D-A366-949C57F3DE33}" destId="{E9665582-8DF0-420F-8995-B17EC8F09A68}" srcOrd="0" destOrd="0" presId="urn:microsoft.com/office/officeart/2005/8/layout/hierarchy3"/>
    <dgm:cxn modelId="{7942A6CB-0425-416F-BA0E-A2D767F3B8B8}" type="presParOf" srcId="{DCBB3AC1-969A-495D-A366-949C57F3DE33}" destId="{09692CAE-F0AB-4BC8-99B3-D2C6F5D3645C}" srcOrd="1" destOrd="0" presId="urn:microsoft.com/office/officeart/2005/8/layout/hierarchy3"/>
    <dgm:cxn modelId="{1B0B71A1-3AE2-4E25-93C3-F6507C1AEBF8}" type="presParOf" srcId="{49C9AF44-E402-481D-9ED3-3822474E012B}" destId="{DF60EB34-0D5D-4893-B3C8-D8C7DEB742BE}" srcOrd="2" destOrd="0" presId="urn:microsoft.com/office/officeart/2005/8/layout/hierarchy3"/>
    <dgm:cxn modelId="{C9DD1F8E-C43A-4E48-9998-C06FA737A53E}" type="presParOf" srcId="{DF60EB34-0D5D-4893-B3C8-D8C7DEB742BE}" destId="{0271ADF0-4F12-43EA-A2FE-A70D48073662}" srcOrd="0" destOrd="0" presId="urn:microsoft.com/office/officeart/2005/8/layout/hierarchy3"/>
    <dgm:cxn modelId="{CED3F431-44E6-45F8-9545-7452596505FC}" type="presParOf" srcId="{0271ADF0-4F12-43EA-A2FE-A70D48073662}" destId="{1862BFC7-4656-4898-9C74-C953E102F40A}" srcOrd="0" destOrd="0" presId="urn:microsoft.com/office/officeart/2005/8/layout/hierarchy3"/>
    <dgm:cxn modelId="{EDD591CE-F29C-4C86-844F-8702831ACEE0}" type="presParOf" srcId="{0271ADF0-4F12-43EA-A2FE-A70D48073662}" destId="{898151AD-F10B-4428-B0AC-65441597A791}" srcOrd="1" destOrd="0" presId="urn:microsoft.com/office/officeart/2005/8/layout/hierarchy3"/>
    <dgm:cxn modelId="{2990974B-A541-41AA-8F91-E2E309A7A10C}" type="presParOf" srcId="{DF60EB34-0D5D-4893-B3C8-D8C7DEB742BE}" destId="{E1D56CB9-EFBF-446E-9214-BAB148D8D815}" srcOrd="1" destOrd="0" presId="urn:microsoft.com/office/officeart/2005/8/layout/hierarchy3"/>
    <dgm:cxn modelId="{1665E013-D6CE-4D55-81C2-A2C37AF6D9DA}" type="presParOf" srcId="{E1D56CB9-EFBF-446E-9214-BAB148D8D815}" destId="{7D5FB0DE-28C7-4F38-BCD6-C5B297CA10F7}" srcOrd="0" destOrd="0" presId="urn:microsoft.com/office/officeart/2005/8/layout/hierarchy3"/>
    <dgm:cxn modelId="{C8CB8B59-25C3-4962-BF25-3A874FB983C3}" type="presParOf" srcId="{E1D56CB9-EFBF-446E-9214-BAB148D8D815}" destId="{B64B807A-355F-4296-8CD6-DA56F65AB975}" srcOrd="1" destOrd="0" presId="urn:microsoft.com/office/officeart/2005/8/layout/hierarchy3"/>
    <dgm:cxn modelId="{75C666BE-FAC3-4DE1-8A7D-4EA0782923F9}" type="presParOf" srcId="{E1D56CB9-EFBF-446E-9214-BAB148D8D815}" destId="{B641C3E5-14A0-4BC4-A304-57C4D8F1BF7D}" srcOrd="2" destOrd="0" presId="urn:microsoft.com/office/officeart/2005/8/layout/hierarchy3"/>
    <dgm:cxn modelId="{46086FC1-23A8-43E3-A229-DAA93F59EB3B}" type="presParOf" srcId="{E1D56CB9-EFBF-446E-9214-BAB148D8D815}" destId="{0203D117-741A-4267-A681-7A4635698026}" srcOrd="3" destOrd="0" presId="urn:microsoft.com/office/officeart/2005/8/layout/hierarchy3"/>
    <dgm:cxn modelId="{A88941A7-61FC-465E-8A36-C53395AD46FB}" type="presParOf" srcId="{49C9AF44-E402-481D-9ED3-3822474E012B}" destId="{1051D1FC-F3A5-427C-B6AC-CB3F7136EE97}" srcOrd="3" destOrd="0" presId="urn:microsoft.com/office/officeart/2005/8/layout/hierarchy3"/>
    <dgm:cxn modelId="{5980C290-516B-4583-B197-C16F4467C75D}" type="presParOf" srcId="{1051D1FC-F3A5-427C-B6AC-CB3F7136EE97}" destId="{D0984D2F-81CE-47F1-B2CA-4FD8A1D334BC}" srcOrd="0" destOrd="0" presId="urn:microsoft.com/office/officeart/2005/8/layout/hierarchy3"/>
    <dgm:cxn modelId="{41495CE5-C806-4BB3-8C57-E84D920E7A55}" type="presParOf" srcId="{D0984D2F-81CE-47F1-B2CA-4FD8A1D334BC}" destId="{8C9FC6DA-1BDD-413B-BC29-3CE36B459E54}" srcOrd="0" destOrd="0" presId="urn:microsoft.com/office/officeart/2005/8/layout/hierarchy3"/>
    <dgm:cxn modelId="{3BA99193-AA48-40C5-9AC8-26AB3B347CA1}" type="presParOf" srcId="{D0984D2F-81CE-47F1-B2CA-4FD8A1D334BC}" destId="{4E9EE5EF-18D9-4E0C-8E51-F5436A7B7484}" srcOrd="1" destOrd="0" presId="urn:microsoft.com/office/officeart/2005/8/layout/hierarchy3"/>
    <dgm:cxn modelId="{B2774DF4-32CB-427C-8241-5AC1351C9953}" type="presParOf" srcId="{1051D1FC-F3A5-427C-B6AC-CB3F7136EE97}" destId="{9C70ADD0-6E65-461B-960F-9B74A65F42AF}" srcOrd="1" destOrd="0" presId="urn:microsoft.com/office/officeart/2005/8/layout/hierarchy3"/>
    <dgm:cxn modelId="{A4C12D67-6F61-4F86-A35B-327DB62CB545}" type="presParOf" srcId="{9C70ADD0-6E65-461B-960F-9B74A65F42AF}" destId="{ABC9CA2F-A6A6-49F0-9DD5-14930AF88C14}" srcOrd="0" destOrd="0" presId="urn:microsoft.com/office/officeart/2005/8/layout/hierarchy3"/>
    <dgm:cxn modelId="{AAA858CB-658E-443A-A2E5-D7A7CA6A0DA3}" type="presParOf" srcId="{9C70ADD0-6E65-461B-960F-9B74A65F42AF}" destId="{3D996913-79AF-49BB-9F6D-3C805444854D}" srcOrd="1" destOrd="0" presId="urn:microsoft.com/office/officeart/2005/8/layout/hierarchy3"/>
    <dgm:cxn modelId="{9653C0B3-3D6F-4854-B5CD-60ECB50D8AFD}" type="presParOf" srcId="{49C9AF44-E402-481D-9ED3-3822474E012B}" destId="{9265DD47-5C28-4C05-8CBA-ED609C4AA394}" srcOrd="4" destOrd="0" presId="urn:microsoft.com/office/officeart/2005/8/layout/hierarchy3"/>
    <dgm:cxn modelId="{82D0E0B3-D4AD-46AF-858C-3233159D8C73}" type="presParOf" srcId="{9265DD47-5C28-4C05-8CBA-ED609C4AA394}" destId="{D44CFEB8-847D-4EDE-AADB-383DCE5514AB}" srcOrd="0" destOrd="0" presId="urn:microsoft.com/office/officeart/2005/8/layout/hierarchy3"/>
    <dgm:cxn modelId="{4E31E71E-EC96-4453-9BA2-BA5536E93A62}" type="presParOf" srcId="{D44CFEB8-847D-4EDE-AADB-383DCE5514AB}" destId="{4EE627A6-B93A-4E55-A440-89DBEE85D5B0}" srcOrd="0" destOrd="0" presId="urn:microsoft.com/office/officeart/2005/8/layout/hierarchy3"/>
    <dgm:cxn modelId="{24AD8CAB-B941-483C-92A0-64A746DF21F7}" type="presParOf" srcId="{D44CFEB8-847D-4EDE-AADB-383DCE5514AB}" destId="{07462846-637B-4657-AC07-4C2849B2CCDE}" srcOrd="1" destOrd="0" presId="urn:microsoft.com/office/officeart/2005/8/layout/hierarchy3"/>
    <dgm:cxn modelId="{BBBAAB13-0C66-4FFA-B331-85C21E600573}" type="presParOf" srcId="{9265DD47-5C28-4C05-8CBA-ED609C4AA394}" destId="{26A340DB-562C-4B49-B2D1-25EA57094F2D}" srcOrd="1" destOrd="0" presId="urn:microsoft.com/office/officeart/2005/8/layout/hierarchy3"/>
    <dgm:cxn modelId="{4F4A1D7E-6037-4773-96B7-D3E25A7062C6}" type="presParOf" srcId="{49C9AF44-E402-481D-9ED3-3822474E012B}" destId="{41FDBA8D-7DB6-499A-B611-BC7087D76E00}" srcOrd="5" destOrd="0" presId="urn:microsoft.com/office/officeart/2005/8/layout/hierarchy3"/>
    <dgm:cxn modelId="{74CC690C-075F-4AEA-AA37-B39DDA9CA4C4}" type="presParOf" srcId="{41FDBA8D-7DB6-499A-B611-BC7087D76E00}" destId="{0CE6B317-8BC6-4429-84EC-71E107B05C3F}" srcOrd="0" destOrd="0" presId="urn:microsoft.com/office/officeart/2005/8/layout/hierarchy3"/>
    <dgm:cxn modelId="{A227382A-7166-4A5C-A987-F6FD356B21BB}" type="presParOf" srcId="{0CE6B317-8BC6-4429-84EC-71E107B05C3F}" destId="{00803EE7-7B10-4017-98FF-08351CEAE556}" srcOrd="0" destOrd="0" presId="urn:microsoft.com/office/officeart/2005/8/layout/hierarchy3"/>
    <dgm:cxn modelId="{BF8B53D6-D128-4A41-B97B-3A8CB30F44A8}" type="presParOf" srcId="{0CE6B317-8BC6-4429-84EC-71E107B05C3F}" destId="{5D7F6D3E-A9A2-4143-AA1F-8DCF81E40E89}" srcOrd="1" destOrd="0" presId="urn:microsoft.com/office/officeart/2005/8/layout/hierarchy3"/>
    <dgm:cxn modelId="{384DB26D-7E4D-4B72-9595-ACD85A1B19D7}" type="presParOf" srcId="{41FDBA8D-7DB6-499A-B611-BC7087D76E00}" destId="{4B70D4EE-6C65-42DF-A162-23EEAB350299}" srcOrd="1" destOrd="0" presId="urn:microsoft.com/office/officeart/2005/8/layout/hierarchy3"/>
    <dgm:cxn modelId="{4DE3EA5B-5B78-4E97-A62E-9CE5F3A8B8B7}" type="presParOf" srcId="{49C9AF44-E402-481D-9ED3-3822474E012B}" destId="{D7DC8961-4589-4A86-97CD-B8D0407B3C86}" srcOrd="6" destOrd="0" presId="urn:microsoft.com/office/officeart/2005/8/layout/hierarchy3"/>
    <dgm:cxn modelId="{273A5AD1-AFBC-4B92-B65D-58A89CDB8F9D}" type="presParOf" srcId="{D7DC8961-4589-4A86-97CD-B8D0407B3C86}" destId="{024AA218-1BAF-44D3-ABF4-0FDA19F5384B}" srcOrd="0" destOrd="0" presId="urn:microsoft.com/office/officeart/2005/8/layout/hierarchy3"/>
    <dgm:cxn modelId="{B000A781-C2B0-4A16-BC97-D45A02BF4466}" type="presParOf" srcId="{024AA218-1BAF-44D3-ABF4-0FDA19F5384B}" destId="{267EBE10-D26A-4C03-983A-EC259067E2CB}" srcOrd="0" destOrd="0" presId="urn:microsoft.com/office/officeart/2005/8/layout/hierarchy3"/>
    <dgm:cxn modelId="{1540BBBB-D9EC-4882-8296-698773980634}" type="presParOf" srcId="{024AA218-1BAF-44D3-ABF4-0FDA19F5384B}" destId="{E096A8BF-1A68-4C7F-AA1C-C971E861EC75}" srcOrd="1" destOrd="0" presId="urn:microsoft.com/office/officeart/2005/8/layout/hierarchy3"/>
    <dgm:cxn modelId="{23012378-8CC9-4A22-8FEB-141352AB8AB7}" type="presParOf" srcId="{D7DC8961-4589-4A86-97CD-B8D0407B3C86}" destId="{AD10388A-5678-4FFE-AA2F-3967AF2E19E5}" srcOrd="1" destOrd="0" presId="urn:microsoft.com/office/officeart/2005/8/layout/hierarchy3"/>
    <dgm:cxn modelId="{A14DAA7B-DAA8-4F72-9F02-3905431FBA01}" type="presParOf" srcId="{AD10388A-5678-4FFE-AA2F-3967AF2E19E5}" destId="{51DDA886-FD0C-4F3D-8CE9-9A19889E7D8E}" srcOrd="0" destOrd="0" presId="urn:microsoft.com/office/officeart/2005/8/layout/hierarchy3"/>
    <dgm:cxn modelId="{08E3A30E-16E7-4D6F-A938-236A84D95591}" type="presParOf" srcId="{AD10388A-5678-4FFE-AA2F-3967AF2E19E5}" destId="{0BEBD566-B69B-41C1-B853-10A37040A673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D13265-1DC4-473B-B465-1B05EDB53E21}">
      <dsp:nvSpPr>
        <dsp:cNvPr id="0" name=""/>
        <dsp:cNvSpPr/>
      </dsp:nvSpPr>
      <dsp:spPr>
        <a:xfrm>
          <a:off x="0" y="327643"/>
          <a:ext cx="8501009" cy="115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59773" tIns="333248" rIns="659773" bIns="113792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600" b="0" kern="1200" noProof="0">
              <a:latin typeface="Calibri" panose="020F0502020204030204"/>
            </a:rPr>
            <a:t>Doel Raadsinformatiebijeenkomst</a:t>
          </a:r>
          <a:endParaRPr lang="nl-NL" sz="1600" b="0" kern="1200" noProof="0">
            <a:solidFill>
              <a:srgbClr val="010000"/>
            </a:solidFill>
            <a:latin typeface="Calibri" panose="020F0502020204030204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600" b="0" kern="1200" noProof="0">
              <a:latin typeface="Calibri" panose="020F0502020204030204"/>
            </a:rPr>
            <a:t>Toelichting Avri bijeenkomsten</a:t>
          </a:r>
          <a:br>
            <a:rPr lang="nl-NL" sz="1600" b="1" kern="1200" noProof="0">
              <a:latin typeface="Calibri" panose="020F0502020204030204"/>
            </a:rPr>
          </a:br>
          <a:endParaRPr lang="nl-NL" sz="1600" kern="1200" noProof="0"/>
        </a:p>
      </dsp:txBody>
      <dsp:txXfrm>
        <a:off x="0" y="327643"/>
        <a:ext cx="8501009" cy="1159200"/>
      </dsp:txXfrm>
    </dsp:sp>
    <dsp:sp modelId="{AED079F0-8A1B-466D-8BFA-9111434C2CCC}">
      <dsp:nvSpPr>
        <dsp:cNvPr id="0" name=""/>
        <dsp:cNvSpPr/>
      </dsp:nvSpPr>
      <dsp:spPr>
        <a:xfrm>
          <a:off x="425050" y="23433"/>
          <a:ext cx="5950706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4923" tIns="0" rIns="22492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noProof="0"/>
            <a:t>Opening</a:t>
          </a:r>
          <a:endParaRPr lang="nl-NL" sz="1600" kern="1200" noProof="0"/>
        </a:p>
      </dsp:txBody>
      <dsp:txXfrm>
        <a:off x="448107" y="46490"/>
        <a:ext cx="5904592" cy="426206"/>
      </dsp:txXfrm>
    </dsp:sp>
    <dsp:sp modelId="{20BCF3A2-D632-48A2-8134-A869F4DCEB44}">
      <dsp:nvSpPr>
        <dsp:cNvPr id="0" name=""/>
        <dsp:cNvSpPr/>
      </dsp:nvSpPr>
      <dsp:spPr>
        <a:xfrm>
          <a:off x="0" y="1764568"/>
          <a:ext cx="8501009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59773" tIns="333248" rIns="659773" bIns="113792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nl-NL" sz="1600" b="1" kern="1200" noProof="0"/>
            <a:t> Begrotingswijziging 2025</a:t>
          </a:r>
          <a:endParaRPr lang="nl-NL" sz="1600" kern="1200" noProof="0"/>
        </a:p>
      </dsp:txBody>
      <dsp:txXfrm>
        <a:off x="0" y="1764568"/>
        <a:ext cx="8501009" cy="705600"/>
      </dsp:txXfrm>
    </dsp:sp>
    <dsp:sp modelId="{A86E6F6B-B69A-4A38-8FF3-F04275C8E267}">
      <dsp:nvSpPr>
        <dsp:cNvPr id="0" name=""/>
        <dsp:cNvSpPr/>
      </dsp:nvSpPr>
      <dsp:spPr>
        <a:xfrm>
          <a:off x="425050" y="1505193"/>
          <a:ext cx="5950706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4923" tIns="0" rIns="22492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noProof="0"/>
            <a:t>Raadsinformatiebijeenkomst  </a:t>
          </a:r>
          <a:endParaRPr lang="nl-NL" sz="1600" kern="1200" noProof="0"/>
        </a:p>
      </dsp:txBody>
      <dsp:txXfrm>
        <a:off x="448107" y="1528250"/>
        <a:ext cx="5904592" cy="426206"/>
      </dsp:txXfrm>
    </dsp:sp>
    <dsp:sp modelId="{5F76A8CF-9216-46E5-BDC5-1750B3330D06}">
      <dsp:nvSpPr>
        <dsp:cNvPr id="0" name=""/>
        <dsp:cNvSpPr/>
      </dsp:nvSpPr>
      <dsp:spPr>
        <a:xfrm>
          <a:off x="0" y="2769513"/>
          <a:ext cx="8501009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59773" tIns="333248" rIns="659773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600" b="0" kern="1200" noProof="0" err="1"/>
            <a:t>Cirtex</a:t>
          </a:r>
          <a:r>
            <a:rPr lang="nl-NL" sz="1600" b="0" kern="1200" noProof="0"/>
            <a:t> – proces besluitvorming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600" b="0" kern="1200" noProof="0"/>
            <a:t>Circulair Ambachtscentrum </a:t>
          </a:r>
          <a:r>
            <a:rPr lang="nl-NL" sz="1600" b="0" kern="1200" noProof="0" err="1"/>
            <a:t>Medel</a:t>
          </a:r>
          <a:r>
            <a:rPr lang="nl-NL" sz="1600" b="0" kern="1200" noProof="0"/>
            <a:t> - Raadsinformatiemiddag </a:t>
          </a:r>
        </a:p>
      </dsp:txBody>
      <dsp:txXfrm>
        <a:off x="0" y="2769513"/>
        <a:ext cx="8501009" cy="932400"/>
      </dsp:txXfrm>
    </dsp:sp>
    <dsp:sp modelId="{8E16E0D2-BA7E-438A-87C2-59B2245F6184}">
      <dsp:nvSpPr>
        <dsp:cNvPr id="0" name=""/>
        <dsp:cNvSpPr/>
      </dsp:nvSpPr>
      <dsp:spPr>
        <a:xfrm>
          <a:off x="425050" y="2533353"/>
          <a:ext cx="5950706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4923" tIns="0" rIns="22492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noProof="0"/>
            <a:t>Actuele ontwikkelingen</a:t>
          </a:r>
        </a:p>
      </dsp:txBody>
      <dsp:txXfrm>
        <a:off x="448107" y="2556410"/>
        <a:ext cx="5904592" cy="426206"/>
      </dsp:txXfrm>
    </dsp:sp>
    <dsp:sp modelId="{FEE2B422-3702-4418-BA0D-44095712F492}">
      <dsp:nvSpPr>
        <dsp:cNvPr id="0" name=""/>
        <dsp:cNvSpPr/>
      </dsp:nvSpPr>
      <dsp:spPr>
        <a:xfrm>
          <a:off x="0" y="3988019"/>
          <a:ext cx="8501009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59773" tIns="333248" rIns="659773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600" kern="1200" noProof="0"/>
            <a:t>Volgende platformbijeenkomst </a:t>
          </a:r>
          <a:endParaRPr lang="nl-NL" sz="1600" b="0" kern="1200" noProof="0"/>
        </a:p>
      </dsp:txBody>
      <dsp:txXfrm>
        <a:off x="0" y="3988019"/>
        <a:ext cx="8501009" cy="680400"/>
      </dsp:txXfrm>
    </dsp:sp>
    <dsp:sp modelId="{54690EB0-C460-4FF6-9F02-9585130C9EA5}">
      <dsp:nvSpPr>
        <dsp:cNvPr id="0" name=""/>
        <dsp:cNvSpPr/>
      </dsp:nvSpPr>
      <dsp:spPr>
        <a:xfrm>
          <a:off x="425050" y="3788313"/>
          <a:ext cx="5950706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4923" tIns="0" rIns="22492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noProof="0">
              <a:latin typeface="Calibri" panose="020F0502020204030204"/>
            </a:rPr>
            <a:t>Sluiting</a:t>
          </a:r>
          <a:endParaRPr lang="nl-NL" sz="1600" kern="1200" noProof="0"/>
        </a:p>
      </dsp:txBody>
      <dsp:txXfrm>
        <a:off x="448107" y="3811370"/>
        <a:ext cx="5904592" cy="4262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C5F78F-62A3-4B5B-BDBF-35C866FA89ED}">
      <dsp:nvSpPr>
        <dsp:cNvPr id="0" name=""/>
        <dsp:cNvSpPr/>
      </dsp:nvSpPr>
      <dsp:spPr>
        <a:xfrm>
          <a:off x="1476" y="1535599"/>
          <a:ext cx="1433262" cy="685358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bg1">
              <a:lumMod val="8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noProof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Strategisch</a:t>
          </a:r>
          <a:r>
            <a:rPr lang="nl-NL" sz="800" kern="1200" noProof="0"/>
            <a:t> </a:t>
          </a:r>
          <a:r>
            <a:rPr lang="nl-NL" sz="2000" kern="1200" noProof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Koersplan</a:t>
          </a:r>
        </a:p>
      </dsp:txBody>
      <dsp:txXfrm>
        <a:off x="21549" y="1555672"/>
        <a:ext cx="1393116" cy="645212"/>
      </dsp:txXfrm>
    </dsp:sp>
    <dsp:sp modelId="{81021BB8-49AE-4312-913F-BD08930F8A2A}">
      <dsp:nvSpPr>
        <dsp:cNvPr id="0" name=""/>
        <dsp:cNvSpPr/>
      </dsp:nvSpPr>
      <dsp:spPr>
        <a:xfrm>
          <a:off x="144802" y="2220957"/>
          <a:ext cx="143326" cy="5140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4018"/>
              </a:lnTo>
              <a:lnTo>
                <a:pt x="143326" y="5140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CB8E5D-4FFD-4161-AB4D-83041597A93B}">
      <dsp:nvSpPr>
        <dsp:cNvPr id="0" name=""/>
        <dsp:cNvSpPr/>
      </dsp:nvSpPr>
      <dsp:spPr>
        <a:xfrm>
          <a:off x="288128" y="2392297"/>
          <a:ext cx="1146609" cy="6853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noProof="0"/>
            <a:t>Hoofdlijnen</a:t>
          </a:r>
        </a:p>
      </dsp:txBody>
      <dsp:txXfrm>
        <a:off x="308201" y="2412370"/>
        <a:ext cx="1106463" cy="645212"/>
      </dsp:txXfrm>
    </dsp:sp>
    <dsp:sp modelId="{72EA4771-77E5-48F2-906F-C582F3BFF138}">
      <dsp:nvSpPr>
        <dsp:cNvPr id="0" name=""/>
        <dsp:cNvSpPr/>
      </dsp:nvSpPr>
      <dsp:spPr>
        <a:xfrm>
          <a:off x="1777417" y="1535599"/>
          <a:ext cx="1661993" cy="6853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noProof="0"/>
            <a:t>Kadernota</a:t>
          </a:r>
          <a:endParaRPr lang="nl-NL" sz="800" kern="1200" noProof="0"/>
        </a:p>
      </dsp:txBody>
      <dsp:txXfrm>
        <a:off x="1797490" y="1555672"/>
        <a:ext cx="1621847" cy="645212"/>
      </dsp:txXfrm>
    </dsp:sp>
    <dsp:sp modelId="{E9665582-8DF0-420F-8995-B17EC8F09A68}">
      <dsp:nvSpPr>
        <dsp:cNvPr id="0" name=""/>
        <dsp:cNvSpPr/>
      </dsp:nvSpPr>
      <dsp:spPr>
        <a:xfrm>
          <a:off x="1943616" y="2220957"/>
          <a:ext cx="166199" cy="5140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4018"/>
              </a:lnTo>
              <a:lnTo>
                <a:pt x="166199" y="5140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692CAE-F0AB-4BC8-99B3-D2C6F5D3645C}">
      <dsp:nvSpPr>
        <dsp:cNvPr id="0" name=""/>
        <dsp:cNvSpPr/>
      </dsp:nvSpPr>
      <dsp:spPr>
        <a:xfrm>
          <a:off x="2109816" y="2392297"/>
          <a:ext cx="1146609" cy="6853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noProof="0"/>
            <a:t>Sturing op prioriteiten acties</a:t>
          </a:r>
        </a:p>
      </dsp:txBody>
      <dsp:txXfrm>
        <a:off x="2129889" y="2412370"/>
        <a:ext cx="1106463" cy="645212"/>
      </dsp:txXfrm>
    </dsp:sp>
    <dsp:sp modelId="{1862BFC7-4656-4898-9C74-C953E102F40A}">
      <dsp:nvSpPr>
        <dsp:cNvPr id="0" name=""/>
        <dsp:cNvSpPr/>
      </dsp:nvSpPr>
      <dsp:spPr>
        <a:xfrm>
          <a:off x="3787230" y="1526635"/>
          <a:ext cx="1677400" cy="6853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noProof="0"/>
            <a:t>Begroting</a:t>
          </a:r>
          <a:r>
            <a:rPr lang="nl-NL" sz="800" kern="1200" noProof="0"/>
            <a:t> </a:t>
          </a:r>
        </a:p>
      </dsp:txBody>
      <dsp:txXfrm>
        <a:off x="3807303" y="1546708"/>
        <a:ext cx="1637254" cy="645212"/>
      </dsp:txXfrm>
    </dsp:sp>
    <dsp:sp modelId="{7D5FB0DE-28C7-4F38-BCD6-C5B297CA10F7}">
      <dsp:nvSpPr>
        <dsp:cNvPr id="0" name=""/>
        <dsp:cNvSpPr/>
      </dsp:nvSpPr>
      <dsp:spPr>
        <a:xfrm>
          <a:off x="3954970" y="2211993"/>
          <a:ext cx="162599" cy="5229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2983"/>
              </a:lnTo>
              <a:lnTo>
                <a:pt x="162599" y="5229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4B807A-355F-4296-8CD6-DA56F65AB975}">
      <dsp:nvSpPr>
        <dsp:cNvPr id="0" name=""/>
        <dsp:cNvSpPr/>
      </dsp:nvSpPr>
      <dsp:spPr>
        <a:xfrm>
          <a:off x="4117570" y="2392297"/>
          <a:ext cx="1146609" cy="6853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noProof="0"/>
            <a:t>Financieel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900" kern="1200" noProof="0"/>
            <a:t>vertaling van acties op hoofdlijnen</a:t>
          </a:r>
        </a:p>
      </dsp:txBody>
      <dsp:txXfrm>
        <a:off x="4137643" y="2412370"/>
        <a:ext cx="1106463" cy="645212"/>
      </dsp:txXfrm>
    </dsp:sp>
    <dsp:sp modelId="{B641C3E5-14A0-4BC4-A304-57C4D8F1BF7D}">
      <dsp:nvSpPr>
        <dsp:cNvPr id="0" name=""/>
        <dsp:cNvSpPr/>
      </dsp:nvSpPr>
      <dsp:spPr>
        <a:xfrm>
          <a:off x="3954970" y="2211993"/>
          <a:ext cx="162599" cy="13796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9680"/>
              </a:lnTo>
              <a:lnTo>
                <a:pt x="162599" y="137968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03D117-741A-4267-A681-7A4635698026}">
      <dsp:nvSpPr>
        <dsp:cNvPr id="0" name=""/>
        <dsp:cNvSpPr/>
      </dsp:nvSpPr>
      <dsp:spPr>
        <a:xfrm>
          <a:off x="4117570" y="3248995"/>
          <a:ext cx="1146609" cy="6853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noProof="0"/>
            <a:t>Project/Acties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900" kern="1200" noProof="0"/>
            <a:t>Bestuurlijke besluitvorming per project</a:t>
          </a:r>
        </a:p>
      </dsp:txBody>
      <dsp:txXfrm>
        <a:off x="4137643" y="3269068"/>
        <a:ext cx="1106463" cy="645212"/>
      </dsp:txXfrm>
    </dsp:sp>
    <dsp:sp modelId="{8C9FC6DA-1BDD-413B-BC29-3CE36B459E54}">
      <dsp:nvSpPr>
        <dsp:cNvPr id="0" name=""/>
        <dsp:cNvSpPr/>
      </dsp:nvSpPr>
      <dsp:spPr>
        <a:xfrm>
          <a:off x="5802169" y="1535599"/>
          <a:ext cx="1433262" cy="6853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noProof="0" err="1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Berap</a:t>
          </a:r>
          <a:endParaRPr lang="nl-NL" sz="2000" kern="1200" noProof="0">
            <a:solidFill>
              <a:srgbClr val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5822242" y="1555672"/>
        <a:ext cx="1393116" cy="645212"/>
      </dsp:txXfrm>
    </dsp:sp>
    <dsp:sp modelId="{ABC9CA2F-A6A6-49F0-9DD5-14930AF88C14}">
      <dsp:nvSpPr>
        <dsp:cNvPr id="0" name=""/>
        <dsp:cNvSpPr/>
      </dsp:nvSpPr>
      <dsp:spPr>
        <a:xfrm>
          <a:off x="5945495" y="2220957"/>
          <a:ext cx="143326" cy="5140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4018"/>
              </a:lnTo>
              <a:lnTo>
                <a:pt x="143326" y="5140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996913-79AF-49BB-9F6D-3C805444854D}">
      <dsp:nvSpPr>
        <dsp:cNvPr id="0" name=""/>
        <dsp:cNvSpPr/>
      </dsp:nvSpPr>
      <dsp:spPr>
        <a:xfrm>
          <a:off x="6088822" y="2392297"/>
          <a:ext cx="1146609" cy="6853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noProof="0"/>
            <a:t>Bijstelling &amp; Verantwoording </a:t>
          </a:r>
        </a:p>
      </dsp:txBody>
      <dsp:txXfrm>
        <a:off x="6108895" y="2412370"/>
        <a:ext cx="1106463" cy="645212"/>
      </dsp:txXfrm>
    </dsp:sp>
    <dsp:sp modelId="{4EE627A6-B93A-4E55-A440-89DBEE85D5B0}">
      <dsp:nvSpPr>
        <dsp:cNvPr id="0" name=""/>
        <dsp:cNvSpPr/>
      </dsp:nvSpPr>
      <dsp:spPr>
        <a:xfrm>
          <a:off x="3024330" y="4115459"/>
          <a:ext cx="707221" cy="4034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800" kern="1200" noProof="0"/>
            <a:t>Raadsavonden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800" kern="1200" noProof="0"/>
            <a:t>Fin/RBA</a:t>
          </a:r>
        </a:p>
      </dsp:txBody>
      <dsp:txXfrm>
        <a:off x="3036146" y="4127275"/>
        <a:ext cx="683589" cy="379810"/>
      </dsp:txXfrm>
    </dsp:sp>
    <dsp:sp modelId="{00803EE7-7B10-4017-98FF-08351CEAE556}">
      <dsp:nvSpPr>
        <dsp:cNvPr id="0" name=""/>
        <dsp:cNvSpPr/>
      </dsp:nvSpPr>
      <dsp:spPr>
        <a:xfrm>
          <a:off x="5019943" y="4069588"/>
          <a:ext cx="738212" cy="4486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800" kern="1200" noProof="0"/>
            <a:t>Raadsavonden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800" kern="1200" noProof="0"/>
            <a:t>Fin/RBA</a:t>
          </a:r>
        </a:p>
      </dsp:txBody>
      <dsp:txXfrm>
        <a:off x="5033084" y="4082729"/>
        <a:ext cx="711930" cy="422394"/>
      </dsp:txXfrm>
    </dsp:sp>
    <dsp:sp modelId="{267EBE10-D26A-4C03-983A-EC259067E2CB}">
      <dsp:nvSpPr>
        <dsp:cNvPr id="0" name=""/>
        <dsp:cNvSpPr/>
      </dsp:nvSpPr>
      <dsp:spPr>
        <a:xfrm>
          <a:off x="7677049" y="1517670"/>
          <a:ext cx="1643420" cy="6853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noProof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Jaarrekening</a:t>
          </a:r>
        </a:p>
      </dsp:txBody>
      <dsp:txXfrm>
        <a:off x="7697122" y="1537743"/>
        <a:ext cx="1603274" cy="645212"/>
      </dsp:txXfrm>
    </dsp:sp>
    <dsp:sp modelId="{51DDA886-FD0C-4F3D-8CE9-9A19889E7D8E}">
      <dsp:nvSpPr>
        <dsp:cNvPr id="0" name=""/>
        <dsp:cNvSpPr/>
      </dsp:nvSpPr>
      <dsp:spPr>
        <a:xfrm>
          <a:off x="7841391" y="2203028"/>
          <a:ext cx="164333" cy="5140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4018"/>
              </a:lnTo>
              <a:lnTo>
                <a:pt x="164333" y="5140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EBD566-B69B-41C1-B853-10A37040A673}">
      <dsp:nvSpPr>
        <dsp:cNvPr id="0" name=""/>
        <dsp:cNvSpPr/>
      </dsp:nvSpPr>
      <dsp:spPr>
        <a:xfrm>
          <a:off x="8005725" y="2374368"/>
          <a:ext cx="1146609" cy="6853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noProof="0"/>
            <a:t>Verantwoording</a:t>
          </a:r>
        </a:p>
      </dsp:txBody>
      <dsp:txXfrm>
        <a:off x="8025798" y="2394441"/>
        <a:ext cx="1106463" cy="6452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D2C83-F22E-9C49-A060-C2A28667FDEE}" type="datetimeFigureOut">
              <a:rPr lang="nl-NL" smtClean="0"/>
              <a:t>7-10-2025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853B87-A37F-BD46-86E7-F303B87649F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024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53B87-A37F-BD46-86E7-F303B87649F3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0138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53B87-A37F-BD46-86E7-F303B87649F3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0694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ED6F8-1E0A-3D32-B01C-9E258FDEA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10D23AE-487A-BE09-F0D2-49AF506400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51FB0E2-C6D4-DC9E-ED18-29F43EEC12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686009B-FA5A-A627-8916-D7EC3C70E0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53B87-A37F-BD46-86E7-F303B87649F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4078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53B87-A37F-BD46-86E7-F303B87649F3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5510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Vrije vorm 31">
            <a:extLst>
              <a:ext uri="{FF2B5EF4-FFF2-40B4-BE49-F238E27FC236}">
                <a16:creationId xmlns:a16="http://schemas.microsoft.com/office/drawing/2014/main" id="{DF96EA63-DED5-764C-82A4-0651583EFCFF}"/>
              </a:ext>
            </a:extLst>
          </p:cNvPr>
          <p:cNvSpPr/>
          <p:nvPr userDrawn="1"/>
        </p:nvSpPr>
        <p:spPr>
          <a:xfrm>
            <a:off x="0" y="0"/>
            <a:ext cx="12192000" cy="6925733"/>
          </a:xfrm>
          <a:custGeom>
            <a:avLst/>
            <a:gdLst>
              <a:gd name="connsiteX0" fmla="*/ 0 w 12192000"/>
              <a:gd name="connsiteY0" fmla="*/ 0 h 6925733"/>
              <a:gd name="connsiteX1" fmla="*/ 12192000 w 12192000"/>
              <a:gd name="connsiteY1" fmla="*/ 0 h 6925733"/>
              <a:gd name="connsiteX2" fmla="*/ 12192000 w 12192000"/>
              <a:gd name="connsiteY2" fmla="*/ 3684328 h 6925733"/>
              <a:gd name="connsiteX3" fmla="*/ 12153389 w 12192000"/>
              <a:gd name="connsiteY3" fmla="*/ 3713335 h 6925733"/>
              <a:gd name="connsiteX4" fmla="*/ 4604577 w 12192000"/>
              <a:gd name="connsiteY4" fmla="*/ 6916623 h 6925733"/>
              <a:gd name="connsiteX5" fmla="*/ 4566302 w 12192000"/>
              <a:gd name="connsiteY5" fmla="*/ 6925733 h 6925733"/>
              <a:gd name="connsiteX6" fmla="*/ 0 w 12192000"/>
              <a:gd name="connsiteY6" fmla="*/ 6925733 h 6925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925733">
                <a:moveTo>
                  <a:pt x="0" y="0"/>
                </a:moveTo>
                <a:lnTo>
                  <a:pt x="12192000" y="0"/>
                </a:lnTo>
                <a:lnTo>
                  <a:pt x="12192000" y="3684328"/>
                </a:lnTo>
                <a:lnTo>
                  <a:pt x="12153389" y="3713335"/>
                </a:lnTo>
                <a:cubicBezTo>
                  <a:pt x="10410147" y="4986370"/>
                  <a:pt x="7285894" y="6244992"/>
                  <a:pt x="4604577" y="6916623"/>
                </a:cubicBezTo>
                <a:lnTo>
                  <a:pt x="4566302" y="6925733"/>
                </a:lnTo>
                <a:lnTo>
                  <a:pt x="0" y="692573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98A6F3-CEF1-A947-8C21-0873D1C5EF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69B99D7-4077-2C4A-B198-EAD9057F29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BA6A39F-0C47-E749-88D2-3A535ED6AA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83600" y="4632326"/>
            <a:ext cx="4707466" cy="470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21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kstdia_2">
    <p:bg>
      <p:bgPr>
        <a:solidFill>
          <a:schemeClr val="bg1">
            <a:alpha val="3999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558800" y="890406"/>
            <a:ext cx="11108827" cy="79208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000" b="1" i="0" baseline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5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58800" y="2145788"/>
            <a:ext cx="11108827" cy="4163533"/>
          </a:xfrm>
          <a:prstGeom prst="rect">
            <a:avLst/>
          </a:prstGeom>
        </p:spPr>
        <p:txBody>
          <a:bodyPr anchor="t" anchorCtr="0"/>
          <a:lstStyle>
            <a:lvl1pPr marL="457200" marR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2400" b="0" i="0" baseline="0">
                <a:solidFill>
                  <a:srgbClr val="123277"/>
                </a:solidFill>
                <a:latin typeface="Helvetica"/>
                <a:cs typeface="Helvetica"/>
              </a:defRPr>
            </a:lvl1pPr>
            <a:lvl2pPr marL="800100" marR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 lang="en-US" sz="2000" b="0" i="0" kern="1200" baseline="0" dirty="0" smtClean="0">
                <a:solidFill>
                  <a:srgbClr val="123277"/>
                </a:solidFill>
                <a:latin typeface="Helvetica"/>
                <a:ea typeface="+mn-ea"/>
                <a:cs typeface="Helvetica"/>
              </a:defRPr>
            </a:lvl2pPr>
            <a:lvl3pPr marL="914400" marR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None/>
              <a:tabLst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  <a:p>
            <a:pPr lvl="1"/>
            <a:r>
              <a:rPr lang="en-US"/>
              <a:t>Click to edit Master subtitle style</a:t>
            </a:r>
          </a:p>
          <a:p>
            <a:pPr marL="1257300" marR="0" lvl="2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56E89A67-51FF-455D-AB69-4E239AB89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285" y="6356357"/>
            <a:ext cx="1884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BEC30A-40BD-4CA9-BD96-4E5D2AC1F902}" type="datetime1">
              <a:rPr lang="nl-NL" sz="1200" smtClean="0"/>
              <a:t>7-10-2025</a:t>
            </a:fld>
            <a:endParaRPr lang="nl-NL" sz="1200"/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A3370ADE-9206-4A44-8F30-4CEA69AE0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3307" y="6356357"/>
            <a:ext cx="54302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200"/>
              <a:t>Zonnevelden</a:t>
            </a:r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BE9D1034-A5D8-4ECD-85F7-1B56D3483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04991" y="6356357"/>
            <a:ext cx="695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2DA99D-0C26-4C42-86AE-C0A204332129}" type="slidenum">
              <a:rPr lang="nl-NL" sz="1200" smtClean="0"/>
              <a:pPr/>
              <a:t>‹#›</a:t>
            </a:fld>
            <a:endParaRPr lang="nl-NL" sz="1200"/>
          </a:p>
        </p:txBody>
      </p:sp>
    </p:spTree>
    <p:extLst>
      <p:ext uri="{BB962C8B-B14F-4D97-AF65-F5344CB8AC3E}">
        <p14:creationId xmlns:p14="http://schemas.microsoft.com/office/powerpoint/2010/main" val="409582521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98A6F3-CEF1-A947-8C21-0873D1C5EF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69B99D7-4077-2C4A-B198-EAD9057F29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7821ED2-BE16-184A-B43E-BB38EB021C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83600" y="4632326"/>
            <a:ext cx="4707466" cy="4707466"/>
          </a:xfrm>
          <a:prstGeom prst="rect">
            <a:avLst/>
          </a:prstGeom>
        </p:spPr>
      </p:pic>
      <p:sp>
        <p:nvSpPr>
          <p:cNvPr id="5" name="Graphic 8">
            <a:extLst>
              <a:ext uri="{FF2B5EF4-FFF2-40B4-BE49-F238E27FC236}">
                <a16:creationId xmlns:a16="http://schemas.microsoft.com/office/drawing/2014/main" id="{4BA999F0-28CE-EF4E-B15B-7818E94746B0}"/>
              </a:ext>
            </a:extLst>
          </p:cNvPr>
          <p:cNvSpPr/>
          <p:nvPr userDrawn="1"/>
        </p:nvSpPr>
        <p:spPr>
          <a:xfrm>
            <a:off x="0" y="-3194682"/>
            <a:ext cx="10080295" cy="12901287"/>
          </a:xfrm>
          <a:custGeom>
            <a:avLst/>
            <a:gdLst>
              <a:gd name="connsiteX0" fmla="*/ 418048 w 4083072"/>
              <a:gd name="connsiteY0" fmla="*/ 5179010 h 5225728"/>
              <a:gd name="connsiteX1" fmla="*/ 417169 w 4083072"/>
              <a:gd name="connsiteY1" fmla="*/ 5178131 h 5225728"/>
              <a:gd name="connsiteX2" fmla="*/ 271217 w 4083072"/>
              <a:gd name="connsiteY2" fmla="*/ 5062951 h 5225728"/>
              <a:gd name="connsiteX3" fmla="*/ 177139 w 4083072"/>
              <a:gd name="connsiteY3" fmla="*/ 4779839 h 5225728"/>
              <a:gd name="connsiteX4" fmla="*/ 295835 w 4083072"/>
              <a:gd name="connsiteY4" fmla="*/ 4346378 h 5225728"/>
              <a:gd name="connsiteX5" fmla="*/ 296714 w 4083072"/>
              <a:gd name="connsiteY5" fmla="*/ 4345499 h 5225728"/>
              <a:gd name="connsiteX6" fmla="*/ 301111 w 4083072"/>
              <a:gd name="connsiteY6" fmla="*/ 4335828 h 5225728"/>
              <a:gd name="connsiteX7" fmla="*/ 614117 w 4083072"/>
              <a:gd name="connsiteY7" fmla="*/ 3704540 h 5225728"/>
              <a:gd name="connsiteX8" fmla="*/ 1049336 w 4083072"/>
              <a:gd name="connsiteY8" fmla="*/ 2785744 h 5225728"/>
              <a:gd name="connsiteX9" fmla="*/ 1102090 w 4083072"/>
              <a:gd name="connsiteY9" fmla="*/ 2669685 h 5225728"/>
              <a:gd name="connsiteX10" fmla="*/ 1139017 w 4083072"/>
              <a:gd name="connsiteY10" fmla="*/ 2588796 h 5225728"/>
              <a:gd name="connsiteX11" fmla="*/ 1133742 w 4083072"/>
              <a:gd name="connsiteY11" fmla="*/ 2578245 h 5225728"/>
              <a:gd name="connsiteX12" fmla="*/ 1113520 w 4083072"/>
              <a:gd name="connsiteY12" fmla="*/ 2542197 h 5225728"/>
              <a:gd name="connsiteX13" fmla="*/ 1034389 w 4083072"/>
              <a:gd name="connsiteY13" fmla="*/ 2399761 h 5225728"/>
              <a:gd name="connsiteX14" fmla="*/ 427720 w 4083072"/>
              <a:gd name="connsiteY14" fmla="*/ 1354356 h 5225728"/>
              <a:gd name="connsiteX15" fmla="*/ 162192 w 4083072"/>
              <a:gd name="connsiteY15" fmla="*/ 915620 h 5225728"/>
              <a:gd name="connsiteX16" fmla="*/ 64598 w 4083072"/>
              <a:gd name="connsiteY16" fmla="*/ 721310 h 5225728"/>
              <a:gd name="connsiteX17" fmla="*/ 8327 w 4083072"/>
              <a:gd name="connsiteY17" fmla="*/ 528758 h 5225728"/>
              <a:gd name="connsiteX18" fmla="*/ 42617 w 4083072"/>
              <a:gd name="connsiteY18" fmla="*/ 243887 h 5225728"/>
              <a:gd name="connsiteX19" fmla="*/ 72511 w 4083072"/>
              <a:gd name="connsiteY19" fmla="*/ 192892 h 5225728"/>
              <a:gd name="connsiteX20" fmla="*/ 402222 w 4083072"/>
              <a:gd name="connsiteY20" fmla="*/ 2978 h 5225728"/>
              <a:gd name="connsiteX21" fmla="*/ 720504 w 4083072"/>
              <a:gd name="connsiteY21" fmla="*/ 47819 h 5225728"/>
              <a:gd name="connsiteX22" fmla="*/ 1581271 w 4083072"/>
              <a:gd name="connsiteY22" fmla="*/ 410941 h 5225728"/>
              <a:gd name="connsiteX23" fmla="*/ 2260037 w 4083072"/>
              <a:gd name="connsiteY23" fmla="*/ 775822 h 5225728"/>
              <a:gd name="connsiteX24" fmla="*/ 3494477 w 4083072"/>
              <a:gd name="connsiteY24" fmla="*/ 1595265 h 5225728"/>
              <a:gd name="connsiteX25" fmla="*/ 3892768 w 4083072"/>
              <a:gd name="connsiteY25" fmla="*/ 1991798 h 5225728"/>
              <a:gd name="connsiteX26" fmla="*/ 4082682 w 4083072"/>
              <a:gd name="connsiteY26" fmla="*/ 2468341 h 5225728"/>
              <a:gd name="connsiteX27" fmla="*/ 4082682 w 4083072"/>
              <a:gd name="connsiteY27" fmla="*/ 2529888 h 5225728"/>
              <a:gd name="connsiteX28" fmla="*/ 4081803 w 4083072"/>
              <a:gd name="connsiteY28" fmla="*/ 2536921 h 5225728"/>
              <a:gd name="connsiteX29" fmla="*/ 4081803 w 4083072"/>
              <a:gd name="connsiteY29" fmla="*/ 2539559 h 5225728"/>
              <a:gd name="connsiteX30" fmla="*/ 4077407 w 4083072"/>
              <a:gd name="connsiteY30" fmla="*/ 2583521 h 5225728"/>
              <a:gd name="connsiteX31" fmla="*/ 4073890 w 4083072"/>
              <a:gd name="connsiteY31" fmla="*/ 2607260 h 5225728"/>
              <a:gd name="connsiteX32" fmla="*/ 4071252 w 4083072"/>
              <a:gd name="connsiteY32" fmla="*/ 2620448 h 5225728"/>
              <a:gd name="connsiteX33" fmla="*/ 4070373 w 4083072"/>
              <a:gd name="connsiteY33" fmla="*/ 2629241 h 5225728"/>
              <a:gd name="connsiteX34" fmla="*/ 4069494 w 4083072"/>
              <a:gd name="connsiteY34" fmla="*/ 2633637 h 5225728"/>
              <a:gd name="connsiteX35" fmla="*/ 3997397 w 4083072"/>
              <a:gd name="connsiteY35" fmla="*/ 2842014 h 5225728"/>
              <a:gd name="connsiteX36" fmla="*/ 3475134 w 4083072"/>
              <a:gd name="connsiteY36" fmla="*/ 3475061 h 5225728"/>
              <a:gd name="connsiteX37" fmla="*/ 3335336 w 4083072"/>
              <a:gd name="connsiteY37" fmla="*/ 3597274 h 5225728"/>
              <a:gd name="connsiteX38" fmla="*/ 2722512 w 4083072"/>
              <a:gd name="connsiteY38" fmla="*/ 4074696 h 5225728"/>
              <a:gd name="connsiteX39" fmla="*/ 2464898 w 4083072"/>
              <a:gd name="connsiteY39" fmla="*/ 4261972 h 5225728"/>
              <a:gd name="connsiteX40" fmla="*/ 2405989 w 4083072"/>
              <a:gd name="connsiteY40" fmla="*/ 4303296 h 5225728"/>
              <a:gd name="connsiteX41" fmla="*/ 2405989 w 4083072"/>
              <a:gd name="connsiteY41" fmla="*/ 4304175 h 5225728"/>
              <a:gd name="connsiteX42" fmla="*/ 2404231 w 4083072"/>
              <a:gd name="connsiteY42" fmla="*/ 4305934 h 5225728"/>
              <a:gd name="connsiteX43" fmla="*/ 927123 w 4083072"/>
              <a:gd name="connsiteY43" fmla="*/ 5154392 h 5225728"/>
              <a:gd name="connsiteX44" fmla="*/ 418048 w 4083072"/>
              <a:gd name="connsiteY44" fmla="*/ 5179010 h 522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083072" h="5225728">
                <a:moveTo>
                  <a:pt x="418048" y="5179010"/>
                </a:moveTo>
                <a:cubicBezTo>
                  <a:pt x="417169" y="5179010"/>
                  <a:pt x="417169" y="5179010"/>
                  <a:pt x="417169" y="5178131"/>
                </a:cubicBezTo>
                <a:cubicBezTo>
                  <a:pt x="360898" y="5150874"/>
                  <a:pt x="309903" y="5110430"/>
                  <a:pt x="271217" y="5062951"/>
                </a:cubicBezTo>
                <a:cubicBezTo>
                  <a:pt x="188569" y="4959202"/>
                  <a:pt x="178018" y="4855453"/>
                  <a:pt x="177139" y="4779839"/>
                </a:cubicBezTo>
                <a:cubicBezTo>
                  <a:pt x="185931" y="4555636"/>
                  <a:pt x="275613" y="4398253"/>
                  <a:pt x="295835" y="4346378"/>
                </a:cubicBezTo>
                <a:lnTo>
                  <a:pt x="296714" y="4345499"/>
                </a:lnTo>
                <a:lnTo>
                  <a:pt x="301111" y="4335828"/>
                </a:lnTo>
                <a:cubicBezTo>
                  <a:pt x="301990" y="4334948"/>
                  <a:pt x="428599" y="4085247"/>
                  <a:pt x="614117" y="3704540"/>
                </a:cubicBezTo>
                <a:cubicBezTo>
                  <a:pt x="740726" y="3445167"/>
                  <a:pt x="893712" y="3126006"/>
                  <a:pt x="1049336" y="2785744"/>
                </a:cubicBezTo>
                <a:cubicBezTo>
                  <a:pt x="1066041" y="2749695"/>
                  <a:pt x="1083626" y="2710130"/>
                  <a:pt x="1102090" y="2669685"/>
                </a:cubicBezTo>
                <a:cubicBezTo>
                  <a:pt x="1114399" y="2642429"/>
                  <a:pt x="1125829" y="2616052"/>
                  <a:pt x="1139017" y="2588796"/>
                </a:cubicBezTo>
                <a:cubicBezTo>
                  <a:pt x="1137259" y="2585279"/>
                  <a:pt x="1135501" y="2581762"/>
                  <a:pt x="1133742" y="2578245"/>
                </a:cubicBezTo>
                <a:cubicBezTo>
                  <a:pt x="1126708" y="2565936"/>
                  <a:pt x="1119674" y="2553627"/>
                  <a:pt x="1113520" y="2542197"/>
                </a:cubicBezTo>
                <a:cubicBezTo>
                  <a:pt x="1087143" y="2493839"/>
                  <a:pt x="1059887" y="2445481"/>
                  <a:pt x="1034389" y="2399761"/>
                </a:cubicBezTo>
                <a:cubicBezTo>
                  <a:pt x="807548" y="1996194"/>
                  <a:pt x="589498" y="1625159"/>
                  <a:pt x="427720" y="1354356"/>
                </a:cubicBezTo>
                <a:cubicBezTo>
                  <a:pt x="266821" y="1084432"/>
                  <a:pt x="162192" y="915620"/>
                  <a:pt x="162192" y="915620"/>
                </a:cubicBezTo>
                <a:cubicBezTo>
                  <a:pt x="156917" y="906827"/>
                  <a:pt x="109438" y="829455"/>
                  <a:pt x="64598" y="721310"/>
                </a:cubicBezTo>
                <a:cubicBezTo>
                  <a:pt x="42617" y="665918"/>
                  <a:pt x="20636" y="603493"/>
                  <a:pt x="8327" y="528758"/>
                </a:cubicBezTo>
                <a:cubicBezTo>
                  <a:pt x="-3103" y="454903"/>
                  <a:pt x="-11016" y="359946"/>
                  <a:pt x="42617" y="243887"/>
                </a:cubicBezTo>
                <a:cubicBezTo>
                  <a:pt x="51409" y="225424"/>
                  <a:pt x="62839" y="206080"/>
                  <a:pt x="72511" y="192892"/>
                </a:cubicBezTo>
                <a:cubicBezTo>
                  <a:pt x="149883" y="76834"/>
                  <a:pt x="288801" y="11770"/>
                  <a:pt x="402222" y="2978"/>
                </a:cubicBezTo>
                <a:cubicBezTo>
                  <a:pt x="518281" y="-8452"/>
                  <a:pt x="619392" y="14408"/>
                  <a:pt x="720504" y="47819"/>
                </a:cubicBezTo>
                <a:cubicBezTo>
                  <a:pt x="884040" y="104969"/>
                  <a:pt x="1205839" y="230699"/>
                  <a:pt x="1581271" y="410941"/>
                </a:cubicBezTo>
                <a:cubicBezTo>
                  <a:pt x="1797561" y="514691"/>
                  <a:pt x="2030558" y="636904"/>
                  <a:pt x="2260037" y="775822"/>
                </a:cubicBezTo>
                <a:cubicBezTo>
                  <a:pt x="2750648" y="1071244"/>
                  <a:pt x="3175316" y="1336771"/>
                  <a:pt x="3494477" y="1595265"/>
                </a:cubicBezTo>
                <a:cubicBezTo>
                  <a:pt x="3654497" y="1725391"/>
                  <a:pt x="3789019" y="1852880"/>
                  <a:pt x="3892768" y="1991798"/>
                </a:cubicBezTo>
                <a:cubicBezTo>
                  <a:pt x="3995638" y="2129838"/>
                  <a:pt x="4073890" y="2287220"/>
                  <a:pt x="4082682" y="2468341"/>
                </a:cubicBezTo>
                <a:cubicBezTo>
                  <a:pt x="4083562" y="2495598"/>
                  <a:pt x="4082682" y="2516699"/>
                  <a:pt x="4082682" y="2529888"/>
                </a:cubicBezTo>
                <a:lnTo>
                  <a:pt x="4081803" y="2536921"/>
                </a:lnTo>
                <a:lnTo>
                  <a:pt x="4081803" y="2539559"/>
                </a:lnTo>
                <a:cubicBezTo>
                  <a:pt x="4080044" y="2561540"/>
                  <a:pt x="4078286" y="2576487"/>
                  <a:pt x="4077407" y="2583521"/>
                </a:cubicBezTo>
                <a:lnTo>
                  <a:pt x="4073890" y="2607260"/>
                </a:lnTo>
                <a:cubicBezTo>
                  <a:pt x="4073011" y="2614294"/>
                  <a:pt x="4072132" y="2617811"/>
                  <a:pt x="4071252" y="2620448"/>
                </a:cubicBezTo>
                <a:lnTo>
                  <a:pt x="4070373" y="2629241"/>
                </a:lnTo>
                <a:lnTo>
                  <a:pt x="4069494" y="2633637"/>
                </a:lnTo>
                <a:cubicBezTo>
                  <a:pt x="4056305" y="2702217"/>
                  <a:pt x="4031687" y="2771676"/>
                  <a:pt x="3997397" y="2842014"/>
                </a:cubicBezTo>
                <a:cubicBezTo>
                  <a:pt x="3901561" y="3036325"/>
                  <a:pt x="3738024" y="3234151"/>
                  <a:pt x="3475134" y="3475061"/>
                </a:cubicBezTo>
                <a:cubicBezTo>
                  <a:pt x="3430293" y="3516385"/>
                  <a:pt x="3382814" y="3555950"/>
                  <a:pt x="3335336" y="3597274"/>
                </a:cubicBezTo>
                <a:cubicBezTo>
                  <a:pt x="3115528" y="3778395"/>
                  <a:pt x="2894841" y="3947208"/>
                  <a:pt x="2722512" y="4074696"/>
                </a:cubicBezTo>
                <a:cubicBezTo>
                  <a:pt x="2638106" y="4137121"/>
                  <a:pt x="2551941" y="4198668"/>
                  <a:pt x="2464898" y="4261972"/>
                </a:cubicBezTo>
                <a:cubicBezTo>
                  <a:pt x="2427091" y="4288349"/>
                  <a:pt x="2406868" y="4303296"/>
                  <a:pt x="2405989" y="4303296"/>
                </a:cubicBezTo>
                <a:lnTo>
                  <a:pt x="2405989" y="4304175"/>
                </a:lnTo>
                <a:lnTo>
                  <a:pt x="2404231" y="4305934"/>
                </a:lnTo>
                <a:cubicBezTo>
                  <a:pt x="1807233" y="4732361"/>
                  <a:pt x="1175945" y="5044488"/>
                  <a:pt x="927123" y="5154392"/>
                </a:cubicBezTo>
                <a:cubicBezTo>
                  <a:pt x="781171" y="5215938"/>
                  <a:pt x="613237" y="5266054"/>
                  <a:pt x="418048" y="5179010"/>
                </a:cubicBezTo>
                <a:close/>
              </a:path>
            </a:pathLst>
          </a:custGeom>
          <a:noFill/>
          <a:ln w="635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8338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A177A-8DD8-0148-A55A-61BE49E5E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A447F5-5522-3C42-B534-E45081033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Graphic 8">
            <a:extLst>
              <a:ext uri="{FF2B5EF4-FFF2-40B4-BE49-F238E27FC236}">
                <a16:creationId xmlns:a16="http://schemas.microsoft.com/office/drawing/2014/main" id="{AADC0DB3-6C42-BB4D-B48C-FF3106E0A403}"/>
              </a:ext>
            </a:extLst>
          </p:cNvPr>
          <p:cNvSpPr/>
          <p:nvPr userDrawn="1"/>
        </p:nvSpPr>
        <p:spPr>
          <a:xfrm>
            <a:off x="-4538774" y="-7443463"/>
            <a:ext cx="16990186" cy="21744925"/>
          </a:xfrm>
          <a:custGeom>
            <a:avLst/>
            <a:gdLst>
              <a:gd name="connsiteX0" fmla="*/ 418048 w 4083072"/>
              <a:gd name="connsiteY0" fmla="*/ 5179010 h 5225728"/>
              <a:gd name="connsiteX1" fmla="*/ 417169 w 4083072"/>
              <a:gd name="connsiteY1" fmla="*/ 5178131 h 5225728"/>
              <a:gd name="connsiteX2" fmla="*/ 271217 w 4083072"/>
              <a:gd name="connsiteY2" fmla="*/ 5062951 h 5225728"/>
              <a:gd name="connsiteX3" fmla="*/ 177139 w 4083072"/>
              <a:gd name="connsiteY3" fmla="*/ 4779839 h 5225728"/>
              <a:gd name="connsiteX4" fmla="*/ 295835 w 4083072"/>
              <a:gd name="connsiteY4" fmla="*/ 4346378 h 5225728"/>
              <a:gd name="connsiteX5" fmla="*/ 296714 w 4083072"/>
              <a:gd name="connsiteY5" fmla="*/ 4345499 h 5225728"/>
              <a:gd name="connsiteX6" fmla="*/ 301111 w 4083072"/>
              <a:gd name="connsiteY6" fmla="*/ 4335828 h 5225728"/>
              <a:gd name="connsiteX7" fmla="*/ 614117 w 4083072"/>
              <a:gd name="connsiteY7" fmla="*/ 3704540 h 5225728"/>
              <a:gd name="connsiteX8" fmla="*/ 1049336 w 4083072"/>
              <a:gd name="connsiteY8" fmla="*/ 2785744 h 5225728"/>
              <a:gd name="connsiteX9" fmla="*/ 1102090 w 4083072"/>
              <a:gd name="connsiteY9" fmla="*/ 2669685 h 5225728"/>
              <a:gd name="connsiteX10" fmla="*/ 1139017 w 4083072"/>
              <a:gd name="connsiteY10" fmla="*/ 2588796 h 5225728"/>
              <a:gd name="connsiteX11" fmla="*/ 1133742 w 4083072"/>
              <a:gd name="connsiteY11" fmla="*/ 2578245 h 5225728"/>
              <a:gd name="connsiteX12" fmla="*/ 1113520 w 4083072"/>
              <a:gd name="connsiteY12" fmla="*/ 2542197 h 5225728"/>
              <a:gd name="connsiteX13" fmla="*/ 1034389 w 4083072"/>
              <a:gd name="connsiteY13" fmla="*/ 2399761 h 5225728"/>
              <a:gd name="connsiteX14" fmla="*/ 427720 w 4083072"/>
              <a:gd name="connsiteY14" fmla="*/ 1354356 h 5225728"/>
              <a:gd name="connsiteX15" fmla="*/ 162192 w 4083072"/>
              <a:gd name="connsiteY15" fmla="*/ 915620 h 5225728"/>
              <a:gd name="connsiteX16" fmla="*/ 64598 w 4083072"/>
              <a:gd name="connsiteY16" fmla="*/ 721310 h 5225728"/>
              <a:gd name="connsiteX17" fmla="*/ 8327 w 4083072"/>
              <a:gd name="connsiteY17" fmla="*/ 528758 h 5225728"/>
              <a:gd name="connsiteX18" fmla="*/ 42617 w 4083072"/>
              <a:gd name="connsiteY18" fmla="*/ 243887 h 5225728"/>
              <a:gd name="connsiteX19" fmla="*/ 72511 w 4083072"/>
              <a:gd name="connsiteY19" fmla="*/ 192892 h 5225728"/>
              <a:gd name="connsiteX20" fmla="*/ 402222 w 4083072"/>
              <a:gd name="connsiteY20" fmla="*/ 2978 h 5225728"/>
              <a:gd name="connsiteX21" fmla="*/ 720504 w 4083072"/>
              <a:gd name="connsiteY21" fmla="*/ 47819 h 5225728"/>
              <a:gd name="connsiteX22" fmla="*/ 1581271 w 4083072"/>
              <a:gd name="connsiteY22" fmla="*/ 410941 h 5225728"/>
              <a:gd name="connsiteX23" fmla="*/ 2260037 w 4083072"/>
              <a:gd name="connsiteY23" fmla="*/ 775822 h 5225728"/>
              <a:gd name="connsiteX24" fmla="*/ 3494477 w 4083072"/>
              <a:gd name="connsiteY24" fmla="*/ 1595265 h 5225728"/>
              <a:gd name="connsiteX25" fmla="*/ 3892768 w 4083072"/>
              <a:gd name="connsiteY25" fmla="*/ 1991798 h 5225728"/>
              <a:gd name="connsiteX26" fmla="*/ 4082682 w 4083072"/>
              <a:gd name="connsiteY26" fmla="*/ 2468341 h 5225728"/>
              <a:gd name="connsiteX27" fmla="*/ 4082682 w 4083072"/>
              <a:gd name="connsiteY27" fmla="*/ 2529888 h 5225728"/>
              <a:gd name="connsiteX28" fmla="*/ 4081803 w 4083072"/>
              <a:gd name="connsiteY28" fmla="*/ 2536921 h 5225728"/>
              <a:gd name="connsiteX29" fmla="*/ 4081803 w 4083072"/>
              <a:gd name="connsiteY29" fmla="*/ 2539559 h 5225728"/>
              <a:gd name="connsiteX30" fmla="*/ 4077407 w 4083072"/>
              <a:gd name="connsiteY30" fmla="*/ 2583521 h 5225728"/>
              <a:gd name="connsiteX31" fmla="*/ 4073890 w 4083072"/>
              <a:gd name="connsiteY31" fmla="*/ 2607260 h 5225728"/>
              <a:gd name="connsiteX32" fmla="*/ 4071252 w 4083072"/>
              <a:gd name="connsiteY32" fmla="*/ 2620448 h 5225728"/>
              <a:gd name="connsiteX33" fmla="*/ 4070373 w 4083072"/>
              <a:gd name="connsiteY33" fmla="*/ 2629241 h 5225728"/>
              <a:gd name="connsiteX34" fmla="*/ 4069494 w 4083072"/>
              <a:gd name="connsiteY34" fmla="*/ 2633637 h 5225728"/>
              <a:gd name="connsiteX35" fmla="*/ 3997397 w 4083072"/>
              <a:gd name="connsiteY35" fmla="*/ 2842014 h 5225728"/>
              <a:gd name="connsiteX36" fmla="*/ 3475134 w 4083072"/>
              <a:gd name="connsiteY36" fmla="*/ 3475061 h 5225728"/>
              <a:gd name="connsiteX37" fmla="*/ 3335336 w 4083072"/>
              <a:gd name="connsiteY37" fmla="*/ 3597274 h 5225728"/>
              <a:gd name="connsiteX38" fmla="*/ 2722512 w 4083072"/>
              <a:gd name="connsiteY38" fmla="*/ 4074696 h 5225728"/>
              <a:gd name="connsiteX39" fmla="*/ 2464898 w 4083072"/>
              <a:gd name="connsiteY39" fmla="*/ 4261972 h 5225728"/>
              <a:gd name="connsiteX40" fmla="*/ 2405989 w 4083072"/>
              <a:gd name="connsiteY40" fmla="*/ 4303296 h 5225728"/>
              <a:gd name="connsiteX41" fmla="*/ 2405989 w 4083072"/>
              <a:gd name="connsiteY41" fmla="*/ 4304175 h 5225728"/>
              <a:gd name="connsiteX42" fmla="*/ 2404231 w 4083072"/>
              <a:gd name="connsiteY42" fmla="*/ 4305934 h 5225728"/>
              <a:gd name="connsiteX43" fmla="*/ 927123 w 4083072"/>
              <a:gd name="connsiteY43" fmla="*/ 5154392 h 5225728"/>
              <a:gd name="connsiteX44" fmla="*/ 418048 w 4083072"/>
              <a:gd name="connsiteY44" fmla="*/ 5179010 h 522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083072" h="5225728">
                <a:moveTo>
                  <a:pt x="418048" y="5179010"/>
                </a:moveTo>
                <a:cubicBezTo>
                  <a:pt x="417169" y="5179010"/>
                  <a:pt x="417169" y="5179010"/>
                  <a:pt x="417169" y="5178131"/>
                </a:cubicBezTo>
                <a:cubicBezTo>
                  <a:pt x="360898" y="5150874"/>
                  <a:pt x="309903" y="5110430"/>
                  <a:pt x="271217" y="5062951"/>
                </a:cubicBezTo>
                <a:cubicBezTo>
                  <a:pt x="188569" y="4959202"/>
                  <a:pt x="178018" y="4855453"/>
                  <a:pt x="177139" y="4779839"/>
                </a:cubicBezTo>
                <a:cubicBezTo>
                  <a:pt x="185931" y="4555636"/>
                  <a:pt x="275613" y="4398253"/>
                  <a:pt x="295835" y="4346378"/>
                </a:cubicBezTo>
                <a:lnTo>
                  <a:pt x="296714" y="4345499"/>
                </a:lnTo>
                <a:lnTo>
                  <a:pt x="301111" y="4335828"/>
                </a:lnTo>
                <a:cubicBezTo>
                  <a:pt x="301990" y="4334948"/>
                  <a:pt x="428599" y="4085247"/>
                  <a:pt x="614117" y="3704540"/>
                </a:cubicBezTo>
                <a:cubicBezTo>
                  <a:pt x="740726" y="3445167"/>
                  <a:pt x="893712" y="3126006"/>
                  <a:pt x="1049336" y="2785744"/>
                </a:cubicBezTo>
                <a:cubicBezTo>
                  <a:pt x="1066041" y="2749695"/>
                  <a:pt x="1083626" y="2710130"/>
                  <a:pt x="1102090" y="2669685"/>
                </a:cubicBezTo>
                <a:cubicBezTo>
                  <a:pt x="1114399" y="2642429"/>
                  <a:pt x="1125829" y="2616052"/>
                  <a:pt x="1139017" y="2588796"/>
                </a:cubicBezTo>
                <a:cubicBezTo>
                  <a:pt x="1137259" y="2585279"/>
                  <a:pt x="1135501" y="2581762"/>
                  <a:pt x="1133742" y="2578245"/>
                </a:cubicBezTo>
                <a:cubicBezTo>
                  <a:pt x="1126708" y="2565936"/>
                  <a:pt x="1119674" y="2553627"/>
                  <a:pt x="1113520" y="2542197"/>
                </a:cubicBezTo>
                <a:cubicBezTo>
                  <a:pt x="1087143" y="2493839"/>
                  <a:pt x="1059887" y="2445481"/>
                  <a:pt x="1034389" y="2399761"/>
                </a:cubicBezTo>
                <a:cubicBezTo>
                  <a:pt x="807548" y="1996194"/>
                  <a:pt x="589498" y="1625159"/>
                  <a:pt x="427720" y="1354356"/>
                </a:cubicBezTo>
                <a:cubicBezTo>
                  <a:pt x="266821" y="1084432"/>
                  <a:pt x="162192" y="915620"/>
                  <a:pt x="162192" y="915620"/>
                </a:cubicBezTo>
                <a:cubicBezTo>
                  <a:pt x="156917" y="906827"/>
                  <a:pt x="109438" y="829455"/>
                  <a:pt x="64598" y="721310"/>
                </a:cubicBezTo>
                <a:cubicBezTo>
                  <a:pt x="42617" y="665918"/>
                  <a:pt x="20636" y="603493"/>
                  <a:pt x="8327" y="528758"/>
                </a:cubicBezTo>
                <a:cubicBezTo>
                  <a:pt x="-3103" y="454903"/>
                  <a:pt x="-11016" y="359946"/>
                  <a:pt x="42617" y="243887"/>
                </a:cubicBezTo>
                <a:cubicBezTo>
                  <a:pt x="51409" y="225424"/>
                  <a:pt x="62839" y="206080"/>
                  <a:pt x="72511" y="192892"/>
                </a:cubicBezTo>
                <a:cubicBezTo>
                  <a:pt x="149883" y="76834"/>
                  <a:pt x="288801" y="11770"/>
                  <a:pt x="402222" y="2978"/>
                </a:cubicBezTo>
                <a:cubicBezTo>
                  <a:pt x="518281" y="-8452"/>
                  <a:pt x="619392" y="14408"/>
                  <a:pt x="720504" y="47819"/>
                </a:cubicBezTo>
                <a:cubicBezTo>
                  <a:pt x="884040" y="104969"/>
                  <a:pt x="1205839" y="230699"/>
                  <a:pt x="1581271" y="410941"/>
                </a:cubicBezTo>
                <a:cubicBezTo>
                  <a:pt x="1797561" y="514691"/>
                  <a:pt x="2030558" y="636904"/>
                  <a:pt x="2260037" y="775822"/>
                </a:cubicBezTo>
                <a:cubicBezTo>
                  <a:pt x="2750648" y="1071244"/>
                  <a:pt x="3175316" y="1336771"/>
                  <a:pt x="3494477" y="1595265"/>
                </a:cubicBezTo>
                <a:cubicBezTo>
                  <a:pt x="3654497" y="1725391"/>
                  <a:pt x="3789019" y="1852880"/>
                  <a:pt x="3892768" y="1991798"/>
                </a:cubicBezTo>
                <a:cubicBezTo>
                  <a:pt x="3995638" y="2129838"/>
                  <a:pt x="4073890" y="2287220"/>
                  <a:pt x="4082682" y="2468341"/>
                </a:cubicBezTo>
                <a:cubicBezTo>
                  <a:pt x="4083562" y="2495598"/>
                  <a:pt x="4082682" y="2516699"/>
                  <a:pt x="4082682" y="2529888"/>
                </a:cubicBezTo>
                <a:lnTo>
                  <a:pt x="4081803" y="2536921"/>
                </a:lnTo>
                <a:lnTo>
                  <a:pt x="4081803" y="2539559"/>
                </a:lnTo>
                <a:cubicBezTo>
                  <a:pt x="4080044" y="2561540"/>
                  <a:pt x="4078286" y="2576487"/>
                  <a:pt x="4077407" y="2583521"/>
                </a:cubicBezTo>
                <a:lnTo>
                  <a:pt x="4073890" y="2607260"/>
                </a:lnTo>
                <a:cubicBezTo>
                  <a:pt x="4073011" y="2614294"/>
                  <a:pt x="4072132" y="2617811"/>
                  <a:pt x="4071252" y="2620448"/>
                </a:cubicBezTo>
                <a:lnTo>
                  <a:pt x="4070373" y="2629241"/>
                </a:lnTo>
                <a:lnTo>
                  <a:pt x="4069494" y="2633637"/>
                </a:lnTo>
                <a:cubicBezTo>
                  <a:pt x="4056305" y="2702217"/>
                  <a:pt x="4031687" y="2771676"/>
                  <a:pt x="3997397" y="2842014"/>
                </a:cubicBezTo>
                <a:cubicBezTo>
                  <a:pt x="3901561" y="3036325"/>
                  <a:pt x="3738024" y="3234151"/>
                  <a:pt x="3475134" y="3475061"/>
                </a:cubicBezTo>
                <a:cubicBezTo>
                  <a:pt x="3430293" y="3516385"/>
                  <a:pt x="3382814" y="3555950"/>
                  <a:pt x="3335336" y="3597274"/>
                </a:cubicBezTo>
                <a:cubicBezTo>
                  <a:pt x="3115528" y="3778395"/>
                  <a:pt x="2894841" y="3947208"/>
                  <a:pt x="2722512" y="4074696"/>
                </a:cubicBezTo>
                <a:cubicBezTo>
                  <a:pt x="2638106" y="4137121"/>
                  <a:pt x="2551941" y="4198668"/>
                  <a:pt x="2464898" y="4261972"/>
                </a:cubicBezTo>
                <a:cubicBezTo>
                  <a:pt x="2427091" y="4288349"/>
                  <a:pt x="2406868" y="4303296"/>
                  <a:pt x="2405989" y="4303296"/>
                </a:cubicBezTo>
                <a:lnTo>
                  <a:pt x="2405989" y="4304175"/>
                </a:lnTo>
                <a:lnTo>
                  <a:pt x="2404231" y="4305934"/>
                </a:lnTo>
                <a:cubicBezTo>
                  <a:pt x="1807233" y="4732361"/>
                  <a:pt x="1175945" y="5044488"/>
                  <a:pt x="927123" y="5154392"/>
                </a:cubicBezTo>
                <a:cubicBezTo>
                  <a:pt x="781171" y="5215938"/>
                  <a:pt x="613237" y="5266054"/>
                  <a:pt x="418048" y="5179010"/>
                </a:cubicBezTo>
                <a:close/>
              </a:path>
            </a:pathLst>
          </a:custGeom>
          <a:noFill/>
          <a:ln w="635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8A85E6E-FD72-A940-9B8B-D8C16730A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05777" y="4290000"/>
            <a:ext cx="5721161" cy="40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67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A177A-8DD8-0148-A55A-61BE49E5E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A447F5-5522-3C42-B534-E45081033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89DB767-DD8B-5D44-9C85-2ED5ADFD8A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05777" y="4290000"/>
            <a:ext cx="5721161" cy="4043800"/>
          </a:xfrm>
          <a:prstGeom prst="rect">
            <a:avLst/>
          </a:prstGeom>
        </p:spPr>
      </p:pic>
      <p:sp>
        <p:nvSpPr>
          <p:cNvPr id="6" name="Graphic 8">
            <a:extLst>
              <a:ext uri="{FF2B5EF4-FFF2-40B4-BE49-F238E27FC236}">
                <a16:creationId xmlns:a16="http://schemas.microsoft.com/office/drawing/2014/main" id="{AAD9DBB4-3CAE-AD48-B52B-0CCC0F181F37}"/>
              </a:ext>
            </a:extLst>
          </p:cNvPr>
          <p:cNvSpPr/>
          <p:nvPr userDrawn="1"/>
        </p:nvSpPr>
        <p:spPr>
          <a:xfrm>
            <a:off x="-4538774" y="-7443463"/>
            <a:ext cx="16990186" cy="21744925"/>
          </a:xfrm>
          <a:custGeom>
            <a:avLst/>
            <a:gdLst>
              <a:gd name="connsiteX0" fmla="*/ 418048 w 4083072"/>
              <a:gd name="connsiteY0" fmla="*/ 5179010 h 5225728"/>
              <a:gd name="connsiteX1" fmla="*/ 417169 w 4083072"/>
              <a:gd name="connsiteY1" fmla="*/ 5178131 h 5225728"/>
              <a:gd name="connsiteX2" fmla="*/ 271217 w 4083072"/>
              <a:gd name="connsiteY2" fmla="*/ 5062951 h 5225728"/>
              <a:gd name="connsiteX3" fmla="*/ 177139 w 4083072"/>
              <a:gd name="connsiteY3" fmla="*/ 4779839 h 5225728"/>
              <a:gd name="connsiteX4" fmla="*/ 295835 w 4083072"/>
              <a:gd name="connsiteY4" fmla="*/ 4346378 h 5225728"/>
              <a:gd name="connsiteX5" fmla="*/ 296714 w 4083072"/>
              <a:gd name="connsiteY5" fmla="*/ 4345499 h 5225728"/>
              <a:gd name="connsiteX6" fmla="*/ 301111 w 4083072"/>
              <a:gd name="connsiteY6" fmla="*/ 4335828 h 5225728"/>
              <a:gd name="connsiteX7" fmla="*/ 614117 w 4083072"/>
              <a:gd name="connsiteY7" fmla="*/ 3704540 h 5225728"/>
              <a:gd name="connsiteX8" fmla="*/ 1049336 w 4083072"/>
              <a:gd name="connsiteY8" fmla="*/ 2785744 h 5225728"/>
              <a:gd name="connsiteX9" fmla="*/ 1102090 w 4083072"/>
              <a:gd name="connsiteY9" fmla="*/ 2669685 h 5225728"/>
              <a:gd name="connsiteX10" fmla="*/ 1139017 w 4083072"/>
              <a:gd name="connsiteY10" fmla="*/ 2588796 h 5225728"/>
              <a:gd name="connsiteX11" fmla="*/ 1133742 w 4083072"/>
              <a:gd name="connsiteY11" fmla="*/ 2578245 h 5225728"/>
              <a:gd name="connsiteX12" fmla="*/ 1113520 w 4083072"/>
              <a:gd name="connsiteY12" fmla="*/ 2542197 h 5225728"/>
              <a:gd name="connsiteX13" fmla="*/ 1034389 w 4083072"/>
              <a:gd name="connsiteY13" fmla="*/ 2399761 h 5225728"/>
              <a:gd name="connsiteX14" fmla="*/ 427720 w 4083072"/>
              <a:gd name="connsiteY14" fmla="*/ 1354356 h 5225728"/>
              <a:gd name="connsiteX15" fmla="*/ 162192 w 4083072"/>
              <a:gd name="connsiteY15" fmla="*/ 915620 h 5225728"/>
              <a:gd name="connsiteX16" fmla="*/ 64598 w 4083072"/>
              <a:gd name="connsiteY16" fmla="*/ 721310 h 5225728"/>
              <a:gd name="connsiteX17" fmla="*/ 8327 w 4083072"/>
              <a:gd name="connsiteY17" fmla="*/ 528758 h 5225728"/>
              <a:gd name="connsiteX18" fmla="*/ 42617 w 4083072"/>
              <a:gd name="connsiteY18" fmla="*/ 243887 h 5225728"/>
              <a:gd name="connsiteX19" fmla="*/ 72511 w 4083072"/>
              <a:gd name="connsiteY19" fmla="*/ 192892 h 5225728"/>
              <a:gd name="connsiteX20" fmla="*/ 402222 w 4083072"/>
              <a:gd name="connsiteY20" fmla="*/ 2978 h 5225728"/>
              <a:gd name="connsiteX21" fmla="*/ 720504 w 4083072"/>
              <a:gd name="connsiteY21" fmla="*/ 47819 h 5225728"/>
              <a:gd name="connsiteX22" fmla="*/ 1581271 w 4083072"/>
              <a:gd name="connsiteY22" fmla="*/ 410941 h 5225728"/>
              <a:gd name="connsiteX23" fmla="*/ 2260037 w 4083072"/>
              <a:gd name="connsiteY23" fmla="*/ 775822 h 5225728"/>
              <a:gd name="connsiteX24" fmla="*/ 3494477 w 4083072"/>
              <a:gd name="connsiteY24" fmla="*/ 1595265 h 5225728"/>
              <a:gd name="connsiteX25" fmla="*/ 3892768 w 4083072"/>
              <a:gd name="connsiteY25" fmla="*/ 1991798 h 5225728"/>
              <a:gd name="connsiteX26" fmla="*/ 4082682 w 4083072"/>
              <a:gd name="connsiteY26" fmla="*/ 2468341 h 5225728"/>
              <a:gd name="connsiteX27" fmla="*/ 4082682 w 4083072"/>
              <a:gd name="connsiteY27" fmla="*/ 2529888 h 5225728"/>
              <a:gd name="connsiteX28" fmla="*/ 4081803 w 4083072"/>
              <a:gd name="connsiteY28" fmla="*/ 2536921 h 5225728"/>
              <a:gd name="connsiteX29" fmla="*/ 4081803 w 4083072"/>
              <a:gd name="connsiteY29" fmla="*/ 2539559 h 5225728"/>
              <a:gd name="connsiteX30" fmla="*/ 4077407 w 4083072"/>
              <a:gd name="connsiteY30" fmla="*/ 2583521 h 5225728"/>
              <a:gd name="connsiteX31" fmla="*/ 4073890 w 4083072"/>
              <a:gd name="connsiteY31" fmla="*/ 2607260 h 5225728"/>
              <a:gd name="connsiteX32" fmla="*/ 4071252 w 4083072"/>
              <a:gd name="connsiteY32" fmla="*/ 2620448 h 5225728"/>
              <a:gd name="connsiteX33" fmla="*/ 4070373 w 4083072"/>
              <a:gd name="connsiteY33" fmla="*/ 2629241 h 5225728"/>
              <a:gd name="connsiteX34" fmla="*/ 4069494 w 4083072"/>
              <a:gd name="connsiteY34" fmla="*/ 2633637 h 5225728"/>
              <a:gd name="connsiteX35" fmla="*/ 3997397 w 4083072"/>
              <a:gd name="connsiteY35" fmla="*/ 2842014 h 5225728"/>
              <a:gd name="connsiteX36" fmla="*/ 3475134 w 4083072"/>
              <a:gd name="connsiteY36" fmla="*/ 3475061 h 5225728"/>
              <a:gd name="connsiteX37" fmla="*/ 3335336 w 4083072"/>
              <a:gd name="connsiteY37" fmla="*/ 3597274 h 5225728"/>
              <a:gd name="connsiteX38" fmla="*/ 2722512 w 4083072"/>
              <a:gd name="connsiteY38" fmla="*/ 4074696 h 5225728"/>
              <a:gd name="connsiteX39" fmla="*/ 2464898 w 4083072"/>
              <a:gd name="connsiteY39" fmla="*/ 4261972 h 5225728"/>
              <a:gd name="connsiteX40" fmla="*/ 2405989 w 4083072"/>
              <a:gd name="connsiteY40" fmla="*/ 4303296 h 5225728"/>
              <a:gd name="connsiteX41" fmla="*/ 2405989 w 4083072"/>
              <a:gd name="connsiteY41" fmla="*/ 4304175 h 5225728"/>
              <a:gd name="connsiteX42" fmla="*/ 2404231 w 4083072"/>
              <a:gd name="connsiteY42" fmla="*/ 4305934 h 5225728"/>
              <a:gd name="connsiteX43" fmla="*/ 927123 w 4083072"/>
              <a:gd name="connsiteY43" fmla="*/ 5154392 h 5225728"/>
              <a:gd name="connsiteX44" fmla="*/ 418048 w 4083072"/>
              <a:gd name="connsiteY44" fmla="*/ 5179010 h 522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083072" h="5225728">
                <a:moveTo>
                  <a:pt x="418048" y="5179010"/>
                </a:moveTo>
                <a:cubicBezTo>
                  <a:pt x="417169" y="5179010"/>
                  <a:pt x="417169" y="5179010"/>
                  <a:pt x="417169" y="5178131"/>
                </a:cubicBezTo>
                <a:cubicBezTo>
                  <a:pt x="360898" y="5150874"/>
                  <a:pt x="309903" y="5110430"/>
                  <a:pt x="271217" y="5062951"/>
                </a:cubicBezTo>
                <a:cubicBezTo>
                  <a:pt x="188569" y="4959202"/>
                  <a:pt x="178018" y="4855453"/>
                  <a:pt x="177139" y="4779839"/>
                </a:cubicBezTo>
                <a:cubicBezTo>
                  <a:pt x="185931" y="4555636"/>
                  <a:pt x="275613" y="4398253"/>
                  <a:pt x="295835" y="4346378"/>
                </a:cubicBezTo>
                <a:lnTo>
                  <a:pt x="296714" y="4345499"/>
                </a:lnTo>
                <a:lnTo>
                  <a:pt x="301111" y="4335828"/>
                </a:lnTo>
                <a:cubicBezTo>
                  <a:pt x="301990" y="4334948"/>
                  <a:pt x="428599" y="4085247"/>
                  <a:pt x="614117" y="3704540"/>
                </a:cubicBezTo>
                <a:cubicBezTo>
                  <a:pt x="740726" y="3445167"/>
                  <a:pt x="893712" y="3126006"/>
                  <a:pt x="1049336" y="2785744"/>
                </a:cubicBezTo>
                <a:cubicBezTo>
                  <a:pt x="1066041" y="2749695"/>
                  <a:pt x="1083626" y="2710130"/>
                  <a:pt x="1102090" y="2669685"/>
                </a:cubicBezTo>
                <a:cubicBezTo>
                  <a:pt x="1114399" y="2642429"/>
                  <a:pt x="1125829" y="2616052"/>
                  <a:pt x="1139017" y="2588796"/>
                </a:cubicBezTo>
                <a:cubicBezTo>
                  <a:pt x="1137259" y="2585279"/>
                  <a:pt x="1135501" y="2581762"/>
                  <a:pt x="1133742" y="2578245"/>
                </a:cubicBezTo>
                <a:cubicBezTo>
                  <a:pt x="1126708" y="2565936"/>
                  <a:pt x="1119674" y="2553627"/>
                  <a:pt x="1113520" y="2542197"/>
                </a:cubicBezTo>
                <a:cubicBezTo>
                  <a:pt x="1087143" y="2493839"/>
                  <a:pt x="1059887" y="2445481"/>
                  <a:pt x="1034389" y="2399761"/>
                </a:cubicBezTo>
                <a:cubicBezTo>
                  <a:pt x="807548" y="1996194"/>
                  <a:pt x="589498" y="1625159"/>
                  <a:pt x="427720" y="1354356"/>
                </a:cubicBezTo>
                <a:cubicBezTo>
                  <a:pt x="266821" y="1084432"/>
                  <a:pt x="162192" y="915620"/>
                  <a:pt x="162192" y="915620"/>
                </a:cubicBezTo>
                <a:cubicBezTo>
                  <a:pt x="156917" y="906827"/>
                  <a:pt x="109438" y="829455"/>
                  <a:pt x="64598" y="721310"/>
                </a:cubicBezTo>
                <a:cubicBezTo>
                  <a:pt x="42617" y="665918"/>
                  <a:pt x="20636" y="603493"/>
                  <a:pt x="8327" y="528758"/>
                </a:cubicBezTo>
                <a:cubicBezTo>
                  <a:pt x="-3103" y="454903"/>
                  <a:pt x="-11016" y="359946"/>
                  <a:pt x="42617" y="243887"/>
                </a:cubicBezTo>
                <a:cubicBezTo>
                  <a:pt x="51409" y="225424"/>
                  <a:pt x="62839" y="206080"/>
                  <a:pt x="72511" y="192892"/>
                </a:cubicBezTo>
                <a:cubicBezTo>
                  <a:pt x="149883" y="76834"/>
                  <a:pt x="288801" y="11770"/>
                  <a:pt x="402222" y="2978"/>
                </a:cubicBezTo>
                <a:cubicBezTo>
                  <a:pt x="518281" y="-8452"/>
                  <a:pt x="619392" y="14408"/>
                  <a:pt x="720504" y="47819"/>
                </a:cubicBezTo>
                <a:cubicBezTo>
                  <a:pt x="884040" y="104969"/>
                  <a:pt x="1205839" y="230699"/>
                  <a:pt x="1581271" y="410941"/>
                </a:cubicBezTo>
                <a:cubicBezTo>
                  <a:pt x="1797561" y="514691"/>
                  <a:pt x="2030558" y="636904"/>
                  <a:pt x="2260037" y="775822"/>
                </a:cubicBezTo>
                <a:cubicBezTo>
                  <a:pt x="2750648" y="1071244"/>
                  <a:pt x="3175316" y="1336771"/>
                  <a:pt x="3494477" y="1595265"/>
                </a:cubicBezTo>
                <a:cubicBezTo>
                  <a:pt x="3654497" y="1725391"/>
                  <a:pt x="3789019" y="1852880"/>
                  <a:pt x="3892768" y="1991798"/>
                </a:cubicBezTo>
                <a:cubicBezTo>
                  <a:pt x="3995638" y="2129838"/>
                  <a:pt x="4073890" y="2287220"/>
                  <a:pt x="4082682" y="2468341"/>
                </a:cubicBezTo>
                <a:cubicBezTo>
                  <a:pt x="4083562" y="2495598"/>
                  <a:pt x="4082682" y="2516699"/>
                  <a:pt x="4082682" y="2529888"/>
                </a:cubicBezTo>
                <a:lnTo>
                  <a:pt x="4081803" y="2536921"/>
                </a:lnTo>
                <a:lnTo>
                  <a:pt x="4081803" y="2539559"/>
                </a:lnTo>
                <a:cubicBezTo>
                  <a:pt x="4080044" y="2561540"/>
                  <a:pt x="4078286" y="2576487"/>
                  <a:pt x="4077407" y="2583521"/>
                </a:cubicBezTo>
                <a:lnTo>
                  <a:pt x="4073890" y="2607260"/>
                </a:lnTo>
                <a:cubicBezTo>
                  <a:pt x="4073011" y="2614294"/>
                  <a:pt x="4072132" y="2617811"/>
                  <a:pt x="4071252" y="2620448"/>
                </a:cubicBezTo>
                <a:lnTo>
                  <a:pt x="4070373" y="2629241"/>
                </a:lnTo>
                <a:lnTo>
                  <a:pt x="4069494" y="2633637"/>
                </a:lnTo>
                <a:cubicBezTo>
                  <a:pt x="4056305" y="2702217"/>
                  <a:pt x="4031687" y="2771676"/>
                  <a:pt x="3997397" y="2842014"/>
                </a:cubicBezTo>
                <a:cubicBezTo>
                  <a:pt x="3901561" y="3036325"/>
                  <a:pt x="3738024" y="3234151"/>
                  <a:pt x="3475134" y="3475061"/>
                </a:cubicBezTo>
                <a:cubicBezTo>
                  <a:pt x="3430293" y="3516385"/>
                  <a:pt x="3382814" y="3555950"/>
                  <a:pt x="3335336" y="3597274"/>
                </a:cubicBezTo>
                <a:cubicBezTo>
                  <a:pt x="3115528" y="3778395"/>
                  <a:pt x="2894841" y="3947208"/>
                  <a:pt x="2722512" y="4074696"/>
                </a:cubicBezTo>
                <a:cubicBezTo>
                  <a:pt x="2638106" y="4137121"/>
                  <a:pt x="2551941" y="4198668"/>
                  <a:pt x="2464898" y="4261972"/>
                </a:cubicBezTo>
                <a:cubicBezTo>
                  <a:pt x="2427091" y="4288349"/>
                  <a:pt x="2406868" y="4303296"/>
                  <a:pt x="2405989" y="4303296"/>
                </a:cubicBezTo>
                <a:lnTo>
                  <a:pt x="2405989" y="4304175"/>
                </a:lnTo>
                <a:lnTo>
                  <a:pt x="2404231" y="4305934"/>
                </a:lnTo>
                <a:cubicBezTo>
                  <a:pt x="1807233" y="4732361"/>
                  <a:pt x="1175945" y="5044488"/>
                  <a:pt x="927123" y="5154392"/>
                </a:cubicBezTo>
                <a:cubicBezTo>
                  <a:pt x="781171" y="5215938"/>
                  <a:pt x="613237" y="5266054"/>
                  <a:pt x="418048" y="5179010"/>
                </a:cubicBezTo>
                <a:close/>
              </a:path>
            </a:pathLst>
          </a:custGeom>
          <a:noFill/>
          <a:ln w="63500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5191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en object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rije vorm 5">
            <a:extLst>
              <a:ext uri="{FF2B5EF4-FFF2-40B4-BE49-F238E27FC236}">
                <a16:creationId xmlns:a16="http://schemas.microsoft.com/office/drawing/2014/main" id="{A95E20BA-3193-B945-B3D5-53AA2184BA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0241186 w 12192000"/>
              <a:gd name="connsiteY1" fmla="*/ 0 h 6858000"/>
              <a:gd name="connsiteX2" fmla="*/ 10276516 w 12192000"/>
              <a:gd name="connsiteY2" fmla="*/ 34241 h 6858000"/>
              <a:gd name="connsiteX3" fmla="*/ 12180170 w 12192000"/>
              <a:gd name="connsiteY3" fmla="*/ 2435755 h 6858000"/>
              <a:gd name="connsiteX4" fmla="*/ 12192000 w 12192000"/>
              <a:gd name="connsiteY4" fmla="*/ 2459278 h 6858000"/>
              <a:gd name="connsiteX5" fmla="*/ 12192000 w 12192000"/>
              <a:gd name="connsiteY5" fmla="*/ 4858263 h 6858000"/>
              <a:gd name="connsiteX6" fmla="*/ 12119626 w 12192000"/>
              <a:gd name="connsiteY6" fmla="*/ 4957404 h 6858000"/>
              <a:gd name="connsiteX7" fmla="*/ 10075233 w 12192000"/>
              <a:gd name="connsiteY7" fmla="*/ 6654304 h 6858000"/>
              <a:gd name="connsiteX8" fmla="*/ 9736998 w 12192000"/>
              <a:gd name="connsiteY8" fmla="*/ 6858000 h 6858000"/>
              <a:gd name="connsiteX9" fmla="*/ 0 w 12192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0241186" y="0"/>
                </a:lnTo>
                <a:lnTo>
                  <a:pt x="10276516" y="34241"/>
                </a:lnTo>
                <a:cubicBezTo>
                  <a:pt x="11116100" y="869545"/>
                  <a:pt x="11782942" y="1690182"/>
                  <a:pt x="12180170" y="2435755"/>
                </a:cubicBezTo>
                <a:lnTo>
                  <a:pt x="12192000" y="2459278"/>
                </a:lnTo>
                <a:lnTo>
                  <a:pt x="12192000" y="4858263"/>
                </a:lnTo>
                <a:lnTo>
                  <a:pt x="12119626" y="4957404"/>
                </a:lnTo>
                <a:cubicBezTo>
                  <a:pt x="11686334" y="5514109"/>
                  <a:pt x="10972586" y="6089876"/>
                  <a:pt x="10075233" y="6654304"/>
                </a:cubicBezTo>
                <a:lnTo>
                  <a:pt x="973699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45A177A-8DD8-0148-A55A-61BE49E5E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A447F5-5522-3C42-B534-E45081033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1807937-B1F3-A74D-8789-B054D67E2A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05777" y="4290000"/>
            <a:ext cx="5721161" cy="40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34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el en object groe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rije vorm 8">
            <a:extLst>
              <a:ext uri="{FF2B5EF4-FFF2-40B4-BE49-F238E27FC236}">
                <a16:creationId xmlns:a16="http://schemas.microsoft.com/office/drawing/2014/main" id="{E13F5C66-494D-B643-BF13-005FF64FD8C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0241186 w 12192000"/>
              <a:gd name="connsiteY1" fmla="*/ 0 h 6858000"/>
              <a:gd name="connsiteX2" fmla="*/ 10276516 w 12192000"/>
              <a:gd name="connsiteY2" fmla="*/ 34241 h 6858000"/>
              <a:gd name="connsiteX3" fmla="*/ 12180170 w 12192000"/>
              <a:gd name="connsiteY3" fmla="*/ 2435755 h 6858000"/>
              <a:gd name="connsiteX4" fmla="*/ 12192000 w 12192000"/>
              <a:gd name="connsiteY4" fmla="*/ 2459278 h 6858000"/>
              <a:gd name="connsiteX5" fmla="*/ 12192000 w 12192000"/>
              <a:gd name="connsiteY5" fmla="*/ 4858263 h 6858000"/>
              <a:gd name="connsiteX6" fmla="*/ 12119626 w 12192000"/>
              <a:gd name="connsiteY6" fmla="*/ 4957404 h 6858000"/>
              <a:gd name="connsiteX7" fmla="*/ 10075233 w 12192000"/>
              <a:gd name="connsiteY7" fmla="*/ 6654304 h 6858000"/>
              <a:gd name="connsiteX8" fmla="*/ 9736998 w 12192000"/>
              <a:gd name="connsiteY8" fmla="*/ 6858000 h 6858000"/>
              <a:gd name="connsiteX9" fmla="*/ 0 w 12192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0241186" y="0"/>
                </a:lnTo>
                <a:lnTo>
                  <a:pt x="10276516" y="34241"/>
                </a:lnTo>
                <a:cubicBezTo>
                  <a:pt x="11116100" y="869545"/>
                  <a:pt x="11782942" y="1690182"/>
                  <a:pt x="12180170" y="2435755"/>
                </a:cubicBezTo>
                <a:lnTo>
                  <a:pt x="12192000" y="2459278"/>
                </a:lnTo>
                <a:lnTo>
                  <a:pt x="12192000" y="4858263"/>
                </a:lnTo>
                <a:lnTo>
                  <a:pt x="12119626" y="4957404"/>
                </a:lnTo>
                <a:cubicBezTo>
                  <a:pt x="11686334" y="5514109"/>
                  <a:pt x="10972586" y="6089876"/>
                  <a:pt x="10075233" y="6654304"/>
                </a:cubicBezTo>
                <a:lnTo>
                  <a:pt x="973699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45A177A-8DD8-0148-A55A-61BE49E5E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A447F5-5522-3C42-B534-E45081033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852177D-1D35-9A40-AE08-D87EB6A169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05777" y="4290000"/>
            <a:ext cx="5721161" cy="40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10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el en object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rije vorm 5">
            <a:extLst>
              <a:ext uri="{FF2B5EF4-FFF2-40B4-BE49-F238E27FC236}">
                <a16:creationId xmlns:a16="http://schemas.microsoft.com/office/drawing/2014/main" id="{A95E20BA-3193-B945-B3D5-53AA2184BA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0241186 w 12192000"/>
              <a:gd name="connsiteY1" fmla="*/ 0 h 6858000"/>
              <a:gd name="connsiteX2" fmla="*/ 10276516 w 12192000"/>
              <a:gd name="connsiteY2" fmla="*/ 34241 h 6858000"/>
              <a:gd name="connsiteX3" fmla="*/ 12180170 w 12192000"/>
              <a:gd name="connsiteY3" fmla="*/ 2435755 h 6858000"/>
              <a:gd name="connsiteX4" fmla="*/ 12192000 w 12192000"/>
              <a:gd name="connsiteY4" fmla="*/ 2459278 h 6858000"/>
              <a:gd name="connsiteX5" fmla="*/ 12192000 w 12192000"/>
              <a:gd name="connsiteY5" fmla="*/ 4858263 h 6858000"/>
              <a:gd name="connsiteX6" fmla="*/ 12119626 w 12192000"/>
              <a:gd name="connsiteY6" fmla="*/ 4957404 h 6858000"/>
              <a:gd name="connsiteX7" fmla="*/ 10075233 w 12192000"/>
              <a:gd name="connsiteY7" fmla="*/ 6654304 h 6858000"/>
              <a:gd name="connsiteX8" fmla="*/ 9736998 w 12192000"/>
              <a:gd name="connsiteY8" fmla="*/ 6858000 h 6858000"/>
              <a:gd name="connsiteX9" fmla="*/ 0 w 12192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0241186" y="0"/>
                </a:lnTo>
                <a:lnTo>
                  <a:pt x="10276516" y="34241"/>
                </a:lnTo>
                <a:cubicBezTo>
                  <a:pt x="11116100" y="869545"/>
                  <a:pt x="11782942" y="1690182"/>
                  <a:pt x="12180170" y="2435755"/>
                </a:cubicBezTo>
                <a:lnTo>
                  <a:pt x="12192000" y="2459278"/>
                </a:lnTo>
                <a:lnTo>
                  <a:pt x="12192000" y="4858263"/>
                </a:lnTo>
                <a:lnTo>
                  <a:pt x="12119626" y="4957404"/>
                </a:lnTo>
                <a:cubicBezTo>
                  <a:pt x="11686334" y="5514109"/>
                  <a:pt x="10972586" y="6089876"/>
                  <a:pt x="10075233" y="6654304"/>
                </a:cubicBezTo>
                <a:lnTo>
                  <a:pt x="973699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54B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45A177A-8DD8-0148-A55A-61BE49E5E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A447F5-5522-3C42-B534-E45081033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1807937-B1F3-A74D-8789-B054D67E2A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05777" y="4290000"/>
            <a:ext cx="5721161" cy="40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27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el en object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rije vorm 5">
            <a:extLst>
              <a:ext uri="{FF2B5EF4-FFF2-40B4-BE49-F238E27FC236}">
                <a16:creationId xmlns:a16="http://schemas.microsoft.com/office/drawing/2014/main" id="{A95E20BA-3193-B945-B3D5-53AA2184BA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0241186 w 12192000"/>
              <a:gd name="connsiteY1" fmla="*/ 0 h 6858000"/>
              <a:gd name="connsiteX2" fmla="*/ 10276516 w 12192000"/>
              <a:gd name="connsiteY2" fmla="*/ 34241 h 6858000"/>
              <a:gd name="connsiteX3" fmla="*/ 12180170 w 12192000"/>
              <a:gd name="connsiteY3" fmla="*/ 2435755 h 6858000"/>
              <a:gd name="connsiteX4" fmla="*/ 12192000 w 12192000"/>
              <a:gd name="connsiteY4" fmla="*/ 2459278 h 6858000"/>
              <a:gd name="connsiteX5" fmla="*/ 12192000 w 12192000"/>
              <a:gd name="connsiteY5" fmla="*/ 4858263 h 6858000"/>
              <a:gd name="connsiteX6" fmla="*/ 12119626 w 12192000"/>
              <a:gd name="connsiteY6" fmla="*/ 4957404 h 6858000"/>
              <a:gd name="connsiteX7" fmla="*/ 10075233 w 12192000"/>
              <a:gd name="connsiteY7" fmla="*/ 6654304 h 6858000"/>
              <a:gd name="connsiteX8" fmla="*/ 9736998 w 12192000"/>
              <a:gd name="connsiteY8" fmla="*/ 6858000 h 6858000"/>
              <a:gd name="connsiteX9" fmla="*/ 0 w 12192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0241186" y="0"/>
                </a:lnTo>
                <a:lnTo>
                  <a:pt x="10276516" y="34241"/>
                </a:lnTo>
                <a:cubicBezTo>
                  <a:pt x="11116100" y="869545"/>
                  <a:pt x="11782942" y="1690182"/>
                  <a:pt x="12180170" y="2435755"/>
                </a:cubicBezTo>
                <a:lnTo>
                  <a:pt x="12192000" y="2459278"/>
                </a:lnTo>
                <a:lnTo>
                  <a:pt x="12192000" y="4858263"/>
                </a:lnTo>
                <a:lnTo>
                  <a:pt x="12119626" y="4957404"/>
                </a:lnTo>
                <a:cubicBezTo>
                  <a:pt x="11686334" y="5514109"/>
                  <a:pt x="10972586" y="6089876"/>
                  <a:pt x="10075233" y="6654304"/>
                </a:cubicBezTo>
                <a:lnTo>
                  <a:pt x="973699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45A177A-8DD8-0148-A55A-61BE49E5E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A447F5-5522-3C42-B534-E45081033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1807937-B1F3-A74D-8789-B054D67E2A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05777" y="4290000"/>
            <a:ext cx="5721161" cy="40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01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8A4F2D3-38A2-2564-50F8-EA01C0E874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8807" y="-765310"/>
            <a:ext cx="11239018" cy="794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09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0440953-592E-1C45-AB33-1BD9508D7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D8CC27-B613-6A4A-B610-D647EF3E5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342819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5" r:id="rId2"/>
    <p:sldLayoutId id="2147483686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4" r:id="rId9"/>
    <p:sldLayoutId id="214748369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5_49D3735C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F_9A9A902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6D0A00-642A-1795-5A78-45EB140A8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83861"/>
          </a:xfrm>
        </p:spPr>
        <p:txBody>
          <a:bodyPr>
            <a:normAutofit fontScale="90000"/>
          </a:bodyPr>
          <a:lstStyle/>
          <a:p>
            <a:r>
              <a:rPr lang="nl-NL" noProof="0">
                <a:latin typeface="Calibri"/>
                <a:ea typeface="Calibri"/>
                <a:cs typeface="Arial"/>
              </a:rPr>
              <a:t>Welkom</a:t>
            </a:r>
            <a:br>
              <a:rPr lang="nl-NL" noProof="0">
                <a:latin typeface="Calibri"/>
              </a:rPr>
            </a:br>
            <a:endParaRPr lang="nl-NL" sz="4000" noProof="0">
              <a:cs typeface="Calibri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579347A-BDEC-7B5B-22AF-FBC0973BD7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84592"/>
            <a:ext cx="9144000" cy="263141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nl-NL" sz="6000" b="1" noProof="0">
                <a:latin typeface="Calibri"/>
                <a:ea typeface="Calibri"/>
                <a:cs typeface="Arial"/>
              </a:rPr>
              <a:t>Raadsinformatiebijeenkomst Avri</a:t>
            </a:r>
            <a:br>
              <a:rPr lang="nl-NL" sz="6000" b="1" noProof="0">
                <a:latin typeface="Calibri"/>
              </a:rPr>
            </a:br>
            <a:br>
              <a:rPr lang="nl-NL" noProof="0">
                <a:latin typeface="Calibri"/>
              </a:rPr>
            </a:br>
            <a:endParaRPr lang="nl-NL" noProof="0">
              <a:latin typeface="Calibri"/>
            </a:endParaRPr>
          </a:p>
          <a:p>
            <a:endParaRPr lang="nl-NL" noProof="0">
              <a:latin typeface="Calibri"/>
            </a:endParaRPr>
          </a:p>
          <a:p>
            <a:r>
              <a:rPr lang="nl-NL" noProof="0">
                <a:latin typeface="Calibri"/>
              </a:rPr>
              <a:t>6 oktober2025  </a:t>
            </a:r>
            <a:endParaRPr lang="nl-NL" noProof="0">
              <a:latin typeface="Calibri"/>
              <a:ea typeface="Calibri"/>
              <a:cs typeface="Calibri"/>
            </a:endParaRPr>
          </a:p>
          <a:p>
            <a:endParaRPr lang="nl-NL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EEA8445-82A4-634F-8CE6-AD8D2C0067E4}"/>
              </a:ext>
            </a:extLst>
          </p:cNvPr>
          <p:cNvSpPr txBox="1">
            <a:spLocks/>
          </p:cNvSpPr>
          <p:nvPr/>
        </p:nvSpPr>
        <p:spPr>
          <a:xfrm>
            <a:off x="152400" y="5206242"/>
            <a:ext cx="4859130" cy="1789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l-NL" sz="2600" noProof="0"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4382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61E5F1-B666-07DA-434F-50414B95E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Investeringen	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944AAB-2BC9-45B1-35F7-B71399299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/>
              <a:t>Aanvraag begrotingswijziging van €2.530.000</a:t>
            </a:r>
          </a:p>
          <a:p>
            <a:pPr marL="0" indent="0">
              <a:buNone/>
            </a:pPr>
            <a:endParaRPr lang="nl-NL"/>
          </a:p>
          <a:p>
            <a:r>
              <a:rPr lang="nl-NL"/>
              <a:t>Brengvoorziening basispakket*			€ 590.000</a:t>
            </a:r>
          </a:p>
          <a:p>
            <a:r>
              <a:rPr lang="nl-NL"/>
              <a:t>Vervanging tractie / materieel basispakket 		€ 1.650.000</a:t>
            </a:r>
          </a:p>
          <a:p>
            <a:r>
              <a:rPr lang="nl-NL"/>
              <a:t>Identificatiesystemen op voertuigen			€ 40.000</a:t>
            </a:r>
          </a:p>
          <a:p>
            <a:r>
              <a:rPr lang="nl-NL"/>
              <a:t>Uitbreidingen ondergrondse containers		€ 250.000</a:t>
            </a:r>
          </a:p>
          <a:p>
            <a:pPr marL="0" indent="0">
              <a:buNone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1750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3E299-9710-4477-1FF2-D1E66CDAC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* brengvoorziening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FF3720-18C3-7F40-00EC-923A1CD48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/>
              <a:t>Krediet ondergrondse containers onvoldoende voor:</a:t>
            </a:r>
          </a:p>
          <a:p>
            <a:r>
              <a:rPr lang="nl-NL"/>
              <a:t>Reguliere vervanging (aantallen gelijk trekken komende jaren)</a:t>
            </a:r>
            <a:br>
              <a:rPr lang="nl-NL"/>
            </a:br>
            <a:endParaRPr lang="nl-NL"/>
          </a:p>
          <a:p>
            <a:r>
              <a:rPr lang="nl-NL"/>
              <a:t>Uitbreiding (o.a. nieuwbouw, vervanging bovengronds → ondergronds)</a:t>
            </a:r>
            <a:br>
              <a:rPr lang="nl-NL"/>
            </a:br>
            <a:endParaRPr lang="nl-NL"/>
          </a:p>
          <a:p>
            <a:r>
              <a:rPr lang="nl-NL"/>
              <a:t>Vervanging ondergrondse containers (ouderdom, ledigingswijze, vervuiling en reinigingskosten)</a:t>
            </a:r>
          </a:p>
        </p:txBody>
      </p:sp>
    </p:spTree>
    <p:extLst>
      <p:ext uri="{BB962C8B-B14F-4D97-AF65-F5344CB8AC3E}">
        <p14:creationId xmlns:p14="http://schemas.microsoft.com/office/powerpoint/2010/main" val="3187592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4640E-5FF9-00B0-905E-AE0CCCB07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39492B-1DBB-C885-9825-AF47EE491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>
                <a:ea typeface="Calibri"/>
                <a:cs typeface="Calibri"/>
              </a:rPr>
              <a:t>Ombuigingsvoorstellen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04EA74B-0DA4-805A-E0AB-B3E83CC7FD68}"/>
              </a:ext>
            </a:extLst>
          </p:cNvPr>
          <p:cNvSpPr txBox="1"/>
          <p:nvPr/>
        </p:nvSpPr>
        <p:spPr>
          <a:xfrm>
            <a:off x="984333" y="6052008"/>
            <a:ext cx="855559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1400" noProof="0"/>
              <a:t>* 1 t/m 5 (totaal € 4,50) zijn verwerkt in de begroting 2026</a:t>
            </a:r>
          </a:p>
          <a:p>
            <a:r>
              <a:rPr lang="nl-NL" sz="1400" noProof="0">
                <a:ea typeface="Calibri"/>
                <a:cs typeface="Calibri"/>
              </a:rPr>
              <a:t>** </a:t>
            </a:r>
            <a:r>
              <a:rPr lang="nl-NL" sz="1400" noProof="0">
                <a:ea typeface="+mn-lt"/>
                <a:cs typeface="+mn-lt"/>
              </a:rPr>
              <a:t>Voorstellen 6, 7, 9, 10 en 13 </a:t>
            </a:r>
            <a:r>
              <a:rPr lang="nl-NL" sz="1400">
                <a:ea typeface="+mn-lt"/>
                <a:cs typeface="+mn-lt"/>
              </a:rPr>
              <a:t>zijn uitgewerkt</a:t>
            </a:r>
            <a:endParaRPr lang="nl-NL" sz="1400" noProof="0">
              <a:ea typeface="Calibri"/>
              <a:cs typeface="Calibri"/>
            </a:endParaRPr>
          </a:p>
        </p:txBody>
      </p:sp>
      <p:sp>
        <p:nvSpPr>
          <p:cNvPr id="3" name="Rechteraccolade 2">
            <a:extLst>
              <a:ext uri="{FF2B5EF4-FFF2-40B4-BE49-F238E27FC236}">
                <a16:creationId xmlns:a16="http://schemas.microsoft.com/office/drawing/2014/main" id="{CAE12106-AB14-EFFD-DC30-8F78803CE20E}"/>
              </a:ext>
            </a:extLst>
          </p:cNvPr>
          <p:cNvSpPr/>
          <p:nvPr/>
        </p:nvSpPr>
        <p:spPr>
          <a:xfrm>
            <a:off x="10352440" y="1599547"/>
            <a:ext cx="442128" cy="177855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1E6C74A-0334-D167-1C0B-BC7F0E0DE550}"/>
              </a:ext>
            </a:extLst>
          </p:cNvPr>
          <p:cNvSpPr txBox="1"/>
          <p:nvPr/>
        </p:nvSpPr>
        <p:spPr>
          <a:xfrm>
            <a:off x="10972020" y="2314539"/>
            <a:ext cx="622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noProof="0">
                <a:solidFill>
                  <a:schemeClr val="accent1"/>
                </a:solidFill>
              </a:rPr>
              <a:t>*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609561-7B84-4183-7D26-53549AE7F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77" y="1353072"/>
            <a:ext cx="9658350" cy="4381500"/>
          </a:xfrm>
          <a:prstGeom prst="rect">
            <a:avLst/>
          </a:prstGeom>
        </p:spPr>
      </p:pic>
      <p:sp>
        <p:nvSpPr>
          <p:cNvPr id="8" name="Rechteraccolade 2">
            <a:extLst>
              <a:ext uri="{FF2B5EF4-FFF2-40B4-BE49-F238E27FC236}">
                <a16:creationId xmlns:a16="http://schemas.microsoft.com/office/drawing/2014/main" id="{6CA013CF-225F-C188-9CFF-2861B6DF5B8E}"/>
              </a:ext>
            </a:extLst>
          </p:cNvPr>
          <p:cNvSpPr/>
          <p:nvPr/>
        </p:nvSpPr>
        <p:spPr>
          <a:xfrm>
            <a:off x="10352440" y="3760285"/>
            <a:ext cx="442128" cy="1778558"/>
          </a:xfrm>
          <a:prstGeom prst="rightBrace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11" name="Tekstvak 5">
            <a:extLst>
              <a:ext uri="{FF2B5EF4-FFF2-40B4-BE49-F238E27FC236}">
                <a16:creationId xmlns:a16="http://schemas.microsoft.com/office/drawing/2014/main" id="{B646C037-4FF5-D3F9-6596-8CE9F1F15D28}"/>
              </a:ext>
            </a:extLst>
          </p:cNvPr>
          <p:cNvSpPr txBox="1"/>
          <p:nvPr/>
        </p:nvSpPr>
        <p:spPr>
          <a:xfrm>
            <a:off x="10888513" y="4464839"/>
            <a:ext cx="622998" cy="584775"/>
          </a:xfrm>
          <a:prstGeom prst="rect">
            <a:avLst/>
          </a:prstGeom>
          <a:noFill/>
          <a:ln>
            <a:noFill/>
          </a:ln>
          <a:effectLst>
            <a:reflection stA="40000" endPos="54000" dist="50800" dir="5400000" sy="-100000" algn="bl" rotWithShape="0"/>
          </a:effectLst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3200" noProof="0">
                <a:solidFill>
                  <a:schemeClr val="accent2">
                    <a:lumMod val="40000"/>
                    <a:lumOff val="60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3026339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AC7D33-1D41-C9B0-4ACE-9A389E257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ea typeface="Calibri"/>
                <a:cs typeface="Calibri"/>
              </a:rPr>
              <a:t>Ombuigingsvoorstellen</a:t>
            </a:r>
            <a:endParaRPr lang="nl-NL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7D4E183-141C-D4F3-A78D-3F7F8C24B74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00809" y="1408959"/>
            <a:ext cx="10790382" cy="404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nl-NL" altLang="nl-NL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6. Optimaliseren containerbeheer/routes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nl-NL" altLang="nl-NL" sz="1800">
                <a:latin typeface="Arial" panose="020B0604020202020204" pitchFamily="34" charset="0"/>
              </a:rPr>
              <a:t> Project voortvloeiend uit AB-besluit 2022, opnieuw gestart in 2023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nl-NL" altLang="nl-NL" sz="1800">
                <a:latin typeface="Arial" panose="020B0604020202020204" pitchFamily="34" charset="0"/>
              </a:rPr>
              <a:t> Kern: meer dan alleen chippen en juiste deksel – meerdere randvoorwaarden nodig: b</a:t>
            </a:r>
            <a:r>
              <a:rPr lang="nl-NL" sz="1800"/>
              <a:t>etrouwbare techniek op inzamelvoertuigen en data bruikbaar als stuurinformatie voor beleid en uitvoering</a:t>
            </a:r>
          </a:p>
          <a:p>
            <a:pPr marL="0" indent="0">
              <a:buNone/>
            </a:pPr>
            <a:r>
              <a:rPr lang="nl-NL" sz="1800" b="1" u="sng"/>
              <a:t>Effecten</a:t>
            </a:r>
          </a:p>
          <a:p>
            <a:pPr marL="0" indent="0">
              <a:buNone/>
            </a:pPr>
            <a:r>
              <a:rPr lang="nl-NL" sz="1800" b="1"/>
              <a:t>Direct:</a:t>
            </a:r>
            <a:r>
              <a:rPr lang="nl-NL" sz="1800"/>
              <a:t> efficiënter beheer, minder zoekgeraakte/foutief toegewezen containers → besparing vervangings- en beheerkosten</a:t>
            </a:r>
          </a:p>
          <a:p>
            <a:pPr marL="0" indent="0">
              <a:buNone/>
            </a:pPr>
            <a:r>
              <a:rPr lang="nl-NL" sz="1800" b="1"/>
              <a:t>Indirect:</a:t>
            </a:r>
            <a:r>
              <a:rPr lang="nl-NL" sz="1800"/>
              <a:t> data vormt basis voor </a:t>
            </a:r>
            <a:r>
              <a:rPr lang="nl-NL" sz="1800" err="1"/>
              <a:t>datagedreven</a:t>
            </a:r>
            <a:r>
              <a:rPr lang="nl-NL" sz="1800"/>
              <a:t> sturen (scheidingsgedrag, gebruikspatronen, gerichter beleid, betere dienstverlening)</a:t>
            </a:r>
          </a:p>
          <a:p>
            <a:pPr marL="0" indent="0">
              <a:buNone/>
            </a:pPr>
            <a:r>
              <a:rPr lang="nl-NL" sz="1800" b="1"/>
              <a:t>Huidige stand:</a:t>
            </a:r>
            <a:r>
              <a:rPr lang="nl-NL" sz="1800"/>
              <a:t> nog geen concrete resultaten; eerste (financiële) effecten zichtbaar vanaf 2027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nl-NL" altLang="nl-NL" sz="1800" b="1">
                <a:latin typeface="Arial" panose="020B0604020202020204" pitchFamily="34" charset="0"/>
              </a:rPr>
              <a:t>7. Frictiekosten </a:t>
            </a:r>
            <a:r>
              <a:rPr lang="nl-NL" altLang="nl-NL" sz="1800" b="1" err="1">
                <a:latin typeface="Arial" panose="020B0604020202020204" pitchFamily="34" charset="0"/>
              </a:rPr>
              <a:t>RegioRivierenland</a:t>
            </a:r>
            <a:endParaRPr lang="nl-NL" altLang="nl-NL" sz="180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nl-NL" altLang="nl-NL" sz="1800">
                <a:latin typeface="Arial" panose="020B0604020202020204" pitchFamily="34" charset="0"/>
              </a:rPr>
              <a:t>Gesprek met directie Rivierenland</a:t>
            </a:r>
          </a:p>
        </p:txBody>
      </p:sp>
    </p:spTree>
    <p:extLst>
      <p:ext uri="{BB962C8B-B14F-4D97-AF65-F5344CB8AC3E}">
        <p14:creationId xmlns:p14="http://schemas.microsoft.com/office/powerpoint/2010/main" val="1285242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C3139-03FA-6CB7-4E3F-979340C31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ea typeface="Calibri"/>
                <a:cs typeface="Calibri"/>
              </a:rPr>
              <a:t>Ombuigingsvoorstellen</a:t>
            </a:r>
            <a:r>
              <a:rPr lang="nl-NL"/>
              <a:t>	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19AA1E0-8930-0036-2ECA-AE7245BB386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40537" y="1402147"/>
            <a:ext cx="9693071" cy="5455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nl-NL" altLang="nl-NL" sz="1800" b="1">
                <a:latin typeface="Arial" panose="020B0604020202020204" pitchFamily="34" charset="0"/>
              </a:rPr>
              <a:t>13. Kwijtschelding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altLang="nl-NL" sz="1800">
                <a:latin typeface="Arial" panose="020B0604020202020204" pitchFamily="34" charset="0"/>
              </a:rPr>
              <a:t>Gemeenten bepalen wie in aanmerking komt; </a:t>
            </a:r>
            <a:r>
              <a:rPr lang="nl-NL" altLang="nl-NL" sz="1800" err="1">
                <a:latin typeface="Arial" panose="020B0604020202020204" pitchFamily="34" charset="0"/>
              </a:rPr>
              <a:t>Avri</a:t>
            </a:r>
            <a:r>
              <a:rPr lang="nl-NL" altLang="nl-NL" sz="1800">
                <a:latin typeface="Arial" panose="020B0604020202020204" pitchFamily="34" charset="0"/>
              </a:rPr>
              <a:t> bepaalt bedrag kwijtschelding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altLang="nl-NL" sz="1800">
                <a:latin typeface="Arial" panose="020B0604020202020204" pitchFamily="34" charset="0"/>
              </a:rPr>
              <a:t>Alleen vast tarief wordt kwijtgescholden, variabel tarief niet</a:t>
            </a:r>
          </a:p>
          <a:p>
            <a:pPr marL="0" indent="0">
              <a:buNone/>
            </a:pPr>
            <a:r>
              <a:rPr lang="nl-NL" sz="1800" b="1"/>
              <a:t>Jaarlijks (sinds 2022):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800"/>
              <a:t>± </a:t>
            </a:r>
            <a:r>
              <a:rPr lang="nl-NL" sz="1800">
                <a:latin typeface="Arial" panose="020B0604020202020204" pitchFamily="34" charset="0"/>
              </a:rPr>
              <a:t>3.900 huishoudens krijgen kwijtschelding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800">
                <a:latin typeface="Arial" panose="020B0604020202020204" pitchFamily="34" charset="0"/>
              </a:rPr>
              <a:t>Totale kwijtschelding: ± € 1,3 miljoen via BSR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800">
                <a:latin typeface="Arial" panose="020B0604020202020204" pitchFamily="34" charset="0"/>
              </a:rPr>
              <a:t>Gemiddeld effect: € 13 per huishouden op afvalstoffenheffing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800">
                <a:latin typeface="Arial" panose="020B0604020202020204" pitchFamily="34" charset="0"/>
              </a:rPr>
              <a:t>Kwijtscheldingspercentage: 3,55% (verschillen per gemeente: Tiel 6,76% – Buren 1,83%)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nl-NL" sz="1800">
              <a:latin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nl-NL" sz="1800" b="1">
                <a:latin typeface="Arial" panose="020B0604020202020204" pitchFamily="34" charset="0"/>
              </a:rPr>
              <a:t>Scenario-analyse (voorbeeld)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800">
                <a:latin typeface="Arial" panose="020B0604020202020204" pitchFamily="34" charset="0"/>
              </a:rPr>
              <a:t>Halvering basistarief → minder kwijtschelding ± € 180 per huishouden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800">
                <a:latin typeface="Arial" panose="020B0604020202020204" pitchFamily="34" charset="0"/>
              </a:rPr>
              <a:t>Potentiële besparing: ruim € 702.000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800">
                <a:latin typeface="Arial" panose="020B0604020202020204" pitchFamily="34" charset="0"/>
              </a:rPr>
              <a:t>Effect op afvalstoffenheffing: – € 7 per huishouden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nl-NL" altLang="nl-NL" sz="1800">
              <a:latin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nl-NL" altLang="nl-NL" sz="1800" b="1">
                <a:latin typeface="Arial" panose="020B0604020202020204" pitchFamily="34" charset="0"/>
              </a:rPr>
              <a:t>Effecten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altLang="nl-NL" sz="1800" b="1">
                <a:latin typeface="Arial" panose="020B0604020202020204" pitchFamily="34" charset="0"/>
              </a:rPr>
              <a:t>Direct financieel: </a:t>
            </a:r>
            <a:r>
              <a:rPr lang="nl-NL" altLang="nl-NL" sz="1800">
                <a:latin typeface="Arial" panose="020B0604020202020204" pitchFamily="34" charset="0"/>
              </a:rPr>
              <a:t>potentiële besparing ruim € 700.000 (± € 7 per huishouden)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altLang="nl-NL" sz="1800" b="1">
                <a:latin typeface="Arial" panose="020B0604020202020204" pitchFamily="34" charset="0"/>
              </a:rPr>
              <a:t>Indirect: </a:t>
            </a:r>
            <a:r>
              <a:rPr lang="nl-NL" altLang="nl-NL" sz="1800">
                <a:latin typeface="Arial" panose="020B0604020202020204" pitchFamily="34" charset="0"/>
              </a:rPr>
              <a:t>risico op discussie over sociale rechtvaardigheid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altLang="nl-NL" sz="1800" b="1">
                <a:latin typeface="Arial" panose="020B0604020202020204" pitchFamily="34" charset="0"/>
              </a:rPr>
              <a:t>Strategisch: </a:t>
            </a:r>
            <a:r>
              <a:rPr lang="nl-NL" altLang="nl-NL" sz="1800">
                <a:latin typeface="Arial" panose="020B0604020202020204" pitchFamily="34" charset="0"/>
              </a:rPr>
              <a:t>inzicht in ruimhartigheid beleid + vergelijking met andere regio’s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nl-NL" altLang="nl-NL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617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3E419C-50A3-F79C-523A-7F37DB389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125"/>
            <a:ext cx="10515600" cy="1133475"/>
          </a:xfrm>
        </p:spPr>
        <p:txBody>
          <a:bodyPr/>
          <a:lstStyle/>
          <a:p>
            <a:r>
              <a:rPr lang="nl-NL"/>
              <a:t>Impact op Tarieven 2026 (1)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A3EF1993-1532-5444-9381-BB245867C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9589"/>
            <a:ext cx="10515600" cy="4490286"/>
          </a:xfrm>
        </p:spPr>
        <p:txBody>
          <a:bodyPr>
            <a:normAutofit/>
          </a:bodyPr>
          <a:lstStyle/>
          <a:p>
            <a:r>
              <a:rPr lang="nl-NL"/>
              <a:t>Het effect van €2 stijging op de afvalstoffenheffing wordt onttrokken aan de voorziening basispakket</a:t>
            </a:r>
          </a:p>
          <a:p>
            <a:r>
              <a:rPr lang="nl-NL"/>
              <a:t>Afvalstoffenheffing gelijk t.o.v. de primaire begroting 2026</a:t>
            </a:r>
          </a:p>
          <a:p>
            <a:r>
              <a:rPr lang="nl-NL"/>
              <a:t>gemiddelde tarief 2026: €384 (excl. gemeentelijke opslagen)</a:t>
            </a:r>
          </a:p>
          <a:p>
            <a:pPr lvl="1"/>
            <a:r>
              <a:rPr lang="nl-NL" sz="2000"/>
              <a:t>vast tarief: € 359</a:t>
            </a:r>
          </a:p>
          <a:p>
            <a:pPr lvl="1"/>
            <a:r>
              <a:rPr lang="nl-NL" sz="2000"/>
              <a:t>variabel (gemiddeld) tarief: € 25</a:t>
            </a:r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r>
              <a:rPr lang="nl-NL"/>
              <a:t>Exclusief ombuigingsvoorstellen en aankomende landelijke heffingen.</a:t>
            </a:r>
          </a:p>
        </p:txBody>
      </p:sp>
    </p:spTree>
    <p:extLst>
      <p:ext uri="{BB962C8B-B14F-4D97-AF65-F5344CB8AC3E}">
        <p14:creationId xmlns:p14="http://schemas.microsoft.com/office/powerpoint/2010/main" val="1493505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17121-B625-BA5E-8F14-0C24E88C7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0B67874B-F019-FABF-FDF2-EB3992C26A38}"/>
              </a:ext>
            </a:extLst>
          </p:cNvPr>
          <p:cNvSpPr txBox="1">
            <a:spLocks/>
          </p:cNvSpPr>
          <p:nvPr/>
        </p:nvSpPr>
        <p:spPr>
          <a:xfrm>
            <a:off x="1295400" y="2826616"/>
            <a:ext cx="9601200" cy="120476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Actuele ontwikkelingen</a:t>
            </a:r>
          </a:p>
        </p:txBody>
      </p:sp>
    </p:spTree>
    <p:extLst>
      <p:ext uri="{BB962C8B-B14F-4D97-AF65-F5344CB8AC3E}">
        <p14:creationId xmlns:p14="http://schemas.microsoft.com/office/powerpoint/2010/main" val="1723964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0927B-FBEB-6E93-64E0-82D986884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1789DA02-2DF3-FF40-FA0D-73D7D4B2EB9B}"/>
              </a:ext>
            </a:extLst>
          </p:cNvPr>
          <p:cNvSpPr txBox="1">
            <a:spLocks/>
          </p:cNvSpPr>
          <p:nvPr/>
        </p:nvSpPr>
        <p:spPr>
          <a:xfrm>
            <a:off x="966537" y="140369"/>
            <a:ext cx="10515600" cy="1219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Impact op afvalstoffenheffing?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88C088DD-E68B-90F9-DACF-E5E1704B527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966537" y="2443457"/>
            <a:ext cx="9693071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altLang="nl-NL">
                <a:latin typeface="Arial"/>
                <a:cs typeface="Arial"/>
              </a:rPr>
              <a:t>Impact op ASH is groot 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altLang="nl-NL">
                <a:latin typeface="Arial"/>
                <a:cs typeface="Arial"/>
              </a:rPr>
              <a:t>Nieuw is de CO2-heffing </a:t>
            </a:r>
            <a:endParaRPr lang="nl-NL" altLang="nl-NL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altLang="nl-NL">
                <a:latin typeface="Arial"/>
                <a:cs typeface="Arial"/>
              </a:rPr>
              <a:t>Verschuiven plastictaks naar verbrandingsbelasting</a:t>
            </a:r>
            <a:endParaRPr lang="nl-NL" altLang="nl-NL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altLang="nl-NL">
                <a:latin typeface="Arial"/>
                <a:cs typeface="Arial"/>
              </a:rPr>
              <a:t>Niet alleen restafval maar ook vervuiling grondstoffen</a:t>
            </a:r>
            <a:endParaRPr lang="nl-NL" altLang="nl-NL"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altLang="nl-NL">
                <a:latin typeface="Arial"/>
                <a:cs typeface="Arial"/>
              </a:rPr>
              <a:t>Onzekerheid of alles doorgaat!</a:t>
            </a:r>
            <a:endParaRPr lang="nl-NL" altLang="nl-NL"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altLang="nl-NL">
                <a:latin typeface="Arial"/>
                <a:cs typeface="Arial"/>
              </a:rPr>
              <a:t>Wat komt er nog meer?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nl-NL" altLang="nl-NL">
              <a:latin typeface="Arial" panose="020B0604020202020204" pitchFamily="34" charset="0"/>
            </a:endParaRPr>
          </a:p>
        </p:txBody>
      </p:sp>
      <p:pic>
        <p:nvPicPr>
          <p:cNvPr id="2" name="Picture 1" descr="A close up of a text&#10;&#10;AI-generated content may be incorrect.">
            <a:extLst>
              <a:ext uri="{FF2B5EF4-FFF2-40B4-BE49-F238E27FC236}">
                <a16:creationId xmlns:a16="http://schemas.microsoft.com/office/drawing/2014/main" id="{19293626-04C3-103A-E085-A46CAFEC3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00000">
            <a:off x="5881688" y="4514850"/>
            <a:ext cx="6019800" cy="1447800"/>
          </a:xfrm>
          <a:prstGeom prst="rect">
            <a:avLst/>
          </a:prstGeom>
        </p:spPr>
      </p:pic>
      <p:pic>
        <p:nvPicPr>
          <p:cNvPr id="3" name="Picture 2" descr="A close up of a sign&#10;&#10;AI-generated content may be incorrect.">
            <a:extLst>
              <a:ext uri="{FF2B5EF4-FFF2-40B4-BE49-F238E27FC236}">
                <a16:creationId xmlns:a16="http://schemas.microsoft.com/office/drawing/2014/main" id="{639561A0-E040-EA87-8F22-21B04C7B8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613" y="1123950"/>
            <a:ext cx="70866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59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A880D-A30E-DC4B-6BB2-16B6639A3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PLASTIC TAKS EN CO2</a:t>
            </a:r>
            <a:endParaRPr lang="en-US"/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B1110992-88AF-96AE-BF1C-1AF9DEA0D2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6602654"/>
              </p:ext>
            </p:extLst>
          </p:nvPr>
        </p:nvGraphicFramePr>
        <p:xfrm>
          <a:off x="835068" y="1450931"/>
          <a:ext cx="10400766" cy="214365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94690">
                  <a:extLst>
                    <a:ext uri="{9D8B030D-6E8A-4147-A177-3AD203B41FA5}">
                      <a16:colId xmlns:a16="http://schemas.microsoft.com/office/drawing/2014/main" val="472632837"/>
                    </a:ext>
                  </a:extLst>
                </a:gridCol>
                <a:gridCol w="1602985">
                  <a:extLst>
                    <a:ext uri="{9D8B030D-6E8A-4147-A177-3AD203B41FA5}">
                      <a16:colId xmlns:a16="http://schemas.microsoft.com/office/drawing/2014/main" val="2809249594"/>
                    </a:ext>
                  </a:extLst>
                </a:gridCol>
                <a:gridCol w="1919854">
                  <a:extLst>
                    <a:ext uri="{9D8B030D-6E8A-4147-A177-3AD203B41FA5}">
                      <a16:colId xmlns:a16="http://schemas.microsoft.com/office/drawing/2014/main" val="3554539844"/>
                    </a:ext>
                  </a:extLst>
                </a:gridCol>
                <a:gridCol w="2162166">
                  <a:extLst>
                    <a:ext uri="{9D8B030D-6E8A-4147-A177-3AD203B41FA5}">
                      <a16:colId xmlns:a16="http://schemas.microsoft.com/office/drawing/2014/main" val="1142527794"/>
                    </a:ext>
                  </a:extLst>
                </a:gridCol>
                <a:gridCol w="1211559">
                  <a:extLst>
                    <a:ext uri="{9D8B030D-6E8A-4147-A177-3AD203B41FA5}">
                      <a16:colId xmlns:a16="http://schemas.microsoft.com/office/drawing/2014/main" val="4184129401"/>
                    </a:ext>
                  </a:extLst>
                </a:gridCol>
                <a:gridCol w="2609512">
                  <a:extLst>
                    <a:ext uri="{9D8B030D-6E8A-4147-A177-3AD203B41FA5}">
                      <a16:colId xmlns:a16="http://schemas.microsoft.com/office/drawing/2014/main" val="416748418"/>
                    </a:ext>
                  </a:extLst>
                </a:gridCol>
              </a:tblGrid>
              <a:tr h="294968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n-US" sz="1400" b="0">
                        <a:effectLst/>
                        <a:latin typeface="Calibri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 err="1">
                          <a:effectLst/>
                          <a:latin typeface="Calibri"/>
                        </a:rPr>
                        <a:t>Restafval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n-US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n-US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n-US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n-US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325669"/>
                  </a:ext>
                </a:extLst>
              </a:tr>
              <a:tr h="505659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n-US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100" b="1" err="1">
                          <a:effectLst/>
                          <a:latin typeface="Calibri"/>
                        </a:rPr>
                        <a:t>Wbm</a:t>
                      </a:r>
                      <a:r>
                        <a:rPr lang="en-US" sz="1100" b="1">
                          <a:effectLst/>
                          <a:latin typeface="Calibri"/>
                        </a:rPr>
                        <a:t> (</a:t>
                      </a:r>
                      <a:r>
                        <a:rPr lang="en-US" sz="1100" b="1">
                          <a:effectLst/>
                          <a:latin typeface="Aptos Narrow"/>
                        </a:rPr>
                        <a:t>€</a:t>
                      </a:r>
                      <a:r>
                        <a:rPr lang="en-US" sz="1100" b="1">
                          <a:effectLst/>
                          <a:latin typeface="Calibri"/>
                        </a:rPr>
                        <a:t>/ton rest)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100" b="1" err="1">
                          <a:effectLst/>
                          <a:latin typeface="Calibri"/>
                        </a:rPr>
                        <a:t>verhoging</a:t>
                      </a:r>
                      <a:r>
                        <a:rPr lang="en-US" sz="1100" b="1"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1" err="1">
                          <a:effectLst/>
                          <a:latin typeface="Calibri"/>
                        </a:rPr>
                        <a:t>agv</a:t>
                      </a:r>
                      <a:r>
                        <a:rPr lang="en-US" sz="1100" b="1"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1" err="1">
                          <a:effectLst/>
                          <a:latin typeface="Calibri"/>
                        </a:rPr>
                        <a:t>Wbm</a:t>
                      </a:r>
                      <a:r>
                        <a:rPr lang="en-US" sz="1100" b="1">
                          <a:effectLst/>
                          <a:latin typeface="Calibri"/>
                        </a:rPr>
                        <a:t> (</a:t>
                      </a:r>
                      <a:r>
                        <a:rPr lang="en-US" sz="1100" b="1">
                          <a:effectLst/>
                          <a:latin typeface="Aptos Narrow"/>
                        </a:rPr>
                        <a:t>€</a:t>
                      </a:r>
                      <a:r>
                        <a:rPr lang="en-US" sz="1100" b="1">
                          <a:effectLst/>
                          <a:latin typeface="Calibri"/>
                        </a:rPr>
                        <a:t>/ton rest)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100" b="1">
                          <a:effectLst/>
                          <a:latin typeface="Calibri"/>
                        </a:rPr>
                        <a:t>CO</a:t>
                      </a:r>
                      <a:r>
                        <a:rPr lang="en-US" sz="1100" b="1">
                          <a:effectLst/>
                          <a:latin typeface="Aptos Narrow"/>
                        </a:rPr>
                        <a:t>₂</a:t>
                      </a:r>
                      <a:r>
                        <a:rPr lang="en-US" sz="1100" b="1">
                          <a:effectLst/>
                          <a:latin typeface="Calibri"/>
                        </a:rPr>
                        <a:t>-</a:t>
                      </a:r>
                      <a:r>
                        <a:rPr lang="en-US" sz="1100" b="1" err="1">
                          <a:effectLst/>
                          <a:latin typeface="Calibri"/>
                        </a:rPr>
                        <a:t>heffing</a:t>
                      </a:r>
                      <a:r>
                        <a:rPr lang="en-US" sz="1100" b="1">
                          <a:effectLst/>
                          <a:latin typeface="Calibri"/>
                        </a:rPr>
                        <a:t> (</a:t>
                      </a:r>
                      <a:r>
                        <a:rPr lang="en-US" sz="1100" b="1">
                          <a:effectLst/>
                          <a:latin typeface="Aptos Narrow"/>
                        </a:rPr>
                        <a:t>€</a:t>
                      </a:r>
                      <a:r>
                        <a:rPr lang="en-US" sz="1100" b="1">
                          <a:effectLst/>
                          <a:latin typeface="Calibri"/>
                        </a:rPr>
                        <a:t>/ton rest)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100" b="1" err="1">
                          <a:effectLst/>
                          <a:latin typeface="Calibri"/>
                        </a:rPr>
                        <a:t>totaalbedrag</a:t>
                      </a:r>
                      <a:r>
                        <a:rPr lang="en-US" sz="1100" b="1">
                          <a:effectLst/>
                          <a:latin typeface="Calibri"/>
                        </a:rPr>
                        <a:t> (</a:t>
                      </a:r>
                      <a:r>
                        <a:rPr lang="en-US" sz="1100" b="1">
                          <a:effectLst/>
                          <a:latin typeface="Aptos Narrow"/>
                        </a:rPr>
                        <a:t>€</a:t>
                      </a:r>
                      <a:r>
                        <a:rPr lang="en-US" sz="1100" b="1">
                          <a:effectLst/>
                          <a:latin typeface="Calibri"/>
                        </a:rPr>
                        <a:t>, over 17655 ton)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100" b="1" err="1">
                          <a:effectLst/>
                          <a:latin typeface="Calibri"/>
                        </a:rPr>
                        <a:t>gevolgen</a:t>
                      </a:r>
                      <a:r>
                        <a:rPr lang="en-US" sz="1100" b="1"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1" err="1">
                          <a:effectLst/>
                          <a:latin typeface="Calibri"/>
                        </a:rPr>
                        <a:t>afvalstoffenheffing</a:t>
                      </a:r>
                      <a:r>
                        <a:rPr lang="en-US" sz="1100" b="1">
                          <a:effectLst/>
                          <a:latin typeface="Calibri"/>
                        </a:rPr>
                        <a:t> (109.00 </a:t>
                      </a:r>
                      <a:r>
                        <a:rPr lang="en-US" sz="1100" b="1" err="1">
                          <a:effectLst/>
                          <a:latin typeface="Calibri"/>
                        </a:rPr>
                        <a:t>huishoudens</a:t>
                      </a:r>
                      <a:r>
                        <a:rPr lang="en-US" sz="1100" b="1">
                          <a:effectLst/>
                          <a:latin typeface="Calibri"/>
                        </a:rPr>
                        <a:t>); </a:t>
                      </a:r>
                      <a:r>
                        <a:rPr lang="en-US" sz="1100" b="1" err="1">
                          <a:effectLst/>
                          <a:latin typeface="Calibri"/>
                        </a:rPr>
                        <a:t>louter</a:t>
                      </a:r>
                      <a:r>
                        <a:rPr lang="en-US" sz="1100" b="1"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1" err="1">
                          <a:effectLst/>
                          <a:latin typeface="Calibri"/>
                        </a:rPr>
                        <a:t>agv</a:t>
                      </a:r>
                      <a:r>
                        <a:rPr lang="en-US" sz="1100" b="1"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1" err="1">
                          <a:effectLst/>
                          <a:latin typeface="Calibri"/>
                        </a:rPr>
                        <a:t>restafval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288993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2026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39,71 (incl index)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 err="1">
                          <a:effectLst/>
                          <a:latin typeface="Calibri"/>
                        </a:rPr>
                        <a:t>alleen</a:t>
                      </a:r>
                      <a:r>
                        <a:rPr lang="en-US" sz="1400" b="1">
                          <a:effectLst/>
                          <a:latin typeface="Calibri"/>
                        </a:rPr>
                        <a:t> index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+/- 6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106,000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€ 1.00 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4314753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2027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39,71 (incl index)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 err="1">
                          <a:effectLst/>
                          <a:latin typeface="Calibri"/>
                        </a:rPr>
                        <a:t>alleen</a:t>
                      </a:r>
                      <a:r>
                        <a:rPr lang="en-US" sz="1400" b="1">
                          <a:effectLst/>
                          <a:latin typeface="Calibri"/>
                        </a:rPr>
                        <a:t> index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+/- 25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441,000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€ 4.00 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8082999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2028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90.21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+/- 55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1,854,000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€ 17.00 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4191302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2029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93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53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+/- 200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4,467,000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€ 41.00 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4542204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2030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120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+/- 150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4,060,000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€ 37.00 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5393918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5E1AB46-2815-9024-44F7-B41DDF4B20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424529"/>
              </p:ext>
            </p:extLst>
          </p:nvPr>
        </p:nvGraphicFramePr>
        <p:xfrm>
          <a:off x="824630" y="3893506"/>
          <a:ext cx="10435234" cy="280987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69857">
                  <a:extLst>
                    <a:ext uri="{9D8B030D-6E8A-4147-A177-3AD203B41FA5}">
                      <a16:colId xmlns:a16="http://schemas.microsoft.com/office/drawing/2014/main" val="923323730"/>
                    </a:ext>
                  </a:extLst>
                </a:gridCol>
                <a:gridCol w="2744200">
                  <a:extLst>
                    <a:ext uri="{9D8B030D-6E8A-4147-A177-3AD203B41FA5}">
                      <a16:colId xmlns:a16="http://schemas.microsoft.com/office/drawing/2014/main" val="1476491194"/>
                    </a:ext>
                  </a:extLst>
                </a:gridCol>
                <a:gridCol w="818110">
                  <a:extLst>
                    <a:ext uri="{9D8B030D-6E8A-4147-A177-3AD203B41FA5}">
                      <a16:colId xmlns:a16="http://schemas.microsoft.com/office/drawing/2014/main" val="2312733505"/>
                    </a:ext>
                  </a:extLst>
                </a:gridCol>
                <a:gridCol w="2169333">
                  <a:extLst>
                    <a:ext uri="{9D8B030D-6E8A-4147-A177-3AD203B41FA5}">
                      <a16:colId xmlns:a16="http://schemas.microsoft.com/office/drawing/2014/main" val="4127290554"/>
                    </a:ext>
                  </a:extLst>
                </a:gridCol>
                <a:gridCol w="1215573">
                  <a:extLst>
                    <a:ext uri="{9D8B030D-6E8A-4147-A177-3AD203B41FA5}">
                      <a16:colId xmlns:a16="http://schemas.microsoft.com/office/drawing/2014/main" val="135624077"/>
                    </a:ext>
                  </a:extLst>
                </a:gridCol>
                <a:gridCol w="2618161">
                  <a:extLst>
                    <a:ext uri="{9D8B030D-6E8A-4147-A177-3AD203B41FA5}">
                      <a16:colId xmlns:a16="http://schemas.microsoft.com/office/drawing/2014/main" val="1738231398"/>
                    </a:ext>
                  </a:extLst>
                </a:gridCol>
              </a:tblGrid>
              <a:tr h="397399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n-US" sz="1400" b="1" err="1">
                        <a:effectLst/>
                        <a:latin typeface="Calibri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i="0" u="none" strike="noStrike" noProof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Doorbelasting</a:t>
                      </a:r>
                      <a:r>
                        <a:rPr lang="en-US" sz="14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1" i="0" u="none" strike="noStrike" noProof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vervuiling</a:t>
                      </a:r>
                      <a:r>
                        <a:rPr lang="en-US" sz="14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400" b="1" i="0" u="none" strike="noStrike" noProof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grondstoffen</a:t>
                      </a:r>
                      <a:endParaRPr lang="en-US" err="1"/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n-US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n-US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n-US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n-US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9696876"/>
                  </a:ext>
                </a:extLst>
              </a:tr>
              <a:tr h="483113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n-US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100" b="1" err="1">
                          <a:effectLst/>
                          <a:latin typeface="Calibri"/>
                        </a:rPr>
                        <a:t>Wbm</a:t>
                      </a:r>
                      <a:r>
                        <a:rPr lang="en-US" sz="1100" b="1">
                          <a:effectLst/>
                          <a:latin typeface="Calibri"/>
                        </a:rPr>
                        <a:t> (</a:t>
                      </a:r>
                      <a:r>
                        <a:rPr lang="en-US" sz="1100" b="1">
                          <a:effectLst/>
                          <a:latin typeface="Aptos Narrow"/>
                        </a:rPr>
                        <a:t>€</a:t>
                      </a:r>
                      <a:r>
                        <a:rPr lang="en-US" sz="1100" b="1">
                          <a:effectLst/>
                          <a:latin typeface="Calibri"/>
                        </a:rPr>
                        <a:t>/ton rest)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100" b="1" err="1">
                          <a:effectLst/>
                          <a:latin typeface="Calibri"/>
                        </a:rPr>
                        <a:t>verhoging</a:t>
                      </a:r>
                      <a:r>
                        <a:rPr lang="en-US" sz="1100" b="1"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1" err="1">
                          <a:effectLst/>
                          <a:latin typeface="Calibri"/>
                        </a:rPr>
                        <a:t>agv</a:t>
                      </a:r>
                      <a:r>
                        <a:rPr lang="en-US" sz="1100" b="1"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1" err="1">
                          <a:effectLst/>
                          <a:latin typeface="Calibri"/>
                        </a:rPr>
                        <a:t>Wbm</a:t>
                      </a:r>
                      <a:r>
                        <a:rPr lang="en-US" sz="1100" b="1">
                          <a:effectLst/>
                          <a:latin typeface="Calibri"/>
                        </a:rPr>
                        <a:t> (</a:t>
                      </a:r>
                      <a:r>
                        <a:rPr lang="en-US" sz="1100" b="1">
                          <a:effectLst/>
                          <a:latin typeface="Aptos Narrow"/>
                        </a:rPr>
                        <a:t>€</a:t>
                      </a:r>
                      <a:r>
                        <a:rPr lang="en-US" sz="1100" b="1">
                          <a:effectLst/>
                          <a:latin typeface="Calibri"/>
                        </a:rPr>
                        <a:t>/ton rest)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100" b="1">
                          <a:effectLst/>
                          <a:latin typeface="Calibri"/>
                        </a:rPr>
                        <a:t>CO</a:t>
                      </a:r>
                      <a:r>
                        <a:rPr lang="en-US" sz="1100" b="1">
                          <a:effectLst/>
                          <a:latin typeface="Aptos Narrow"/>
                        </a:rPr>
                        <a:t>₂</a:t>
                      </a:r>
                      <a:r>
                        <a:rPr lang="en-US" sz="1100" b="1">
                          <a:effectLst/>
                          <a:latin typeface="Calibri"/>
                        </a:rPr>
                        <a:t>-</a:t>
                      </a:r>
                      <a:r>
                        <a:rPr lang="en-US" sz="1100" b="1" err="1">
                          <a:effectLst/>
                          <a:latin typeface="Calibri"/>
                        </a:rPr>
                        <a:t>heffing</a:t>
                      </a:r>
                      <a:r>
                        <a:rPr lang="en-US" sz="1100" b="1">
                          <a:effectLst/>
                          <a:latin typeface="Calibri"/>
                        </a:rPr>
                        <a:t> (</a:t>
                      </a:r>
                      <a:r>
                        <a:rPr lang="en-US" sz="1100" b="1">
                          <a:effectLst/>
                          <a:latin typeface="Aptos Narrow"/>
                        </a:rPr>
                        <a:t>€</a:t>
                      </a:r>
                      <a:r>
                        <a:rPr lang="en-US" sz="1100" b="1">
                          <a:effectLst/>
                          <a:latin typeface="Calibri"/>
                        </a:rPr>
                        <a:t>/ton rest)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100" b="1" err="1">
                          <a:effectLst/>
                          <a:latin typeface="Calibri"/>
                        </a:rPr>
                        <a:t>totaalbedrag</a:t>
                      </a:r>
                      <a:r>
                        <a:rPr lang="en-US" sz="1100" b="1">
                          <a:effectLst/>
                          <a:latin typeface="Calibri"/>
                        </a:rPr>
                        <a:t> (</a:t>
                      </a:r>
                      <a:r>
                        <a:rPr lang="en-US" sz="1100" b="1">
                          <a:effectLst/>
                          <a:latin typeface="Aptos Narrow"/>
                        </a:rPr>
                        <a:t>€</a:t>
                      </a:r>
                      <a:r>
                        <a:rPr lang="en-US" sz="1100" b="1">
                          <a:effectLst/>
                          <a:latin typeface="Calibri"/>
                        </a:rPr>
                        <a:t>, over 7740 ton)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100" b="1" err="1">
                          <a:effectLst/>
                          <a:latin typeface="Calibri"/>
                        </a:rPr>
                        <a:t>gevolgen</a:t>
                      </a:r>
                      <a:r>
                        <a:rPr lang="en-US" sz="1100" b="1"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1" err="1">
                          <a:effectLst/>
                          <a:latin typeface="Calibri"/>
                        </a:rPr>
                        <a:t>afvalstoffenheffing</a:t>
                      </a:r>
                      <a:r>
                        <a:rPr lang="en-US" sz="1100" b="1">
                          <a:effectLst/>
                          <a:latin typeface="Calibri"/>
                        </a:rPr>
                        <a:t> (109.00 </a:t>
                      </a:r>
                      <a:r>
                        <a:rPr lang="en-US" sz="1100" b="1" err="1">
                          <a:effectLst/>
                          <a:latin typeface="Calibri"/>
                        </a:rPr>
                        <a:t>huishoudens</a:t>
                      </a:r>
                      <a:r>
                        <a:rPr lang="en-US" sz="1100" b="1">
                          <a:effectLst/>
                          <a:latin typeface="Calibri"/>
                        </a:rPr>
                        <a:t>); </a:t>
                      </a:r>
                      <a:r>
                        <a:rPr lang="en-US" sz="1100" b="1" err="1">
                          <a:effectLst/>
                          <a:latin typeface="Calibri"/>
                        </a:rPr>
                        <a:t>louter</a:t>
                      </a:r>
                      <a:r>
                        <a:rPr lang="en-US" sz="1100" b="1"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1" err="1">
                          <a:effectLst/>
                          <a:latin typeface="Calibri"/>
                        </a:rPr>
                        <a:t>agv</a:t>
                      </a:r>
                      <a:r>
                        <a:rPr lang="en-US" sz="1100" b="1"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1" err="1">
                          <a:effectLst/>
                          <a:latin typeface="Calibri"/>
                        </a:rPr>
                        <a:t>restafval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032582"/>
                  </a:ext>
                </a:extLst>
              </a:tr>
              <a:tr h="187011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2026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39,71 (incl index)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 err="1">
                          <a:effectLst/>
                          <a:latin typeface="Calibri"/>
                        </a:rPr>
                        <a:t>alleen</a:t>
                      </a:r>
                      <a:r>
                        <a:rPr lang="en-US" sz="1400" b="1">
                          <a:effectLst/>
                          <a:latin typeface="Calibri"/>
                        </a:rPr>
                        <a:t> index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+/- 6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46,440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€ 0.50 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9323338"/>
                  </a:ext>
                </a:extLst>
              </a:tr>
              <a:tr h="187011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2027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39,71 (incl index)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 err="1">
                          <a:effectLst/>
                          <a:latin typeface="Calibri"/>
                        </a:rPr>
                        <a:t>alleen</a:t>
                      </a:r>
                      <a:r>
                        <a:rPr lang="en-US" sz="1400" b="1">
                          <a:effectLst/>
                          <a:latin typeface="Calibri"/>
                        </a:rPr>
                        <a:t> index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+/- 25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193,500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€ 2.00 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0973794"/>
                  </a:ext>
                </a:extLst>
              </a:tr>
              <a:tr h="187011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2028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90.21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+/- 55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812,700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€ 8.00 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1211873"/>
                  </a:ext>
                </a:extLst>
              </a:tr>
              <a:tr h="187011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2029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93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53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+/- 200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1,958,220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€ 19.00 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3420314"/>
                  </a:ext>
                </a:extLst>
              </a:tr>
              <a:tr h="187011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2030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120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+/- 150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1,780,200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400" b="1">
                          <a:effectLst/>
                          <a:latin typeface="Calibri"/>
                        </a:rPr>
                        <a:t>€ 17.00 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29532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9542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74443-10C3-2104-836D-750A33DF2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1278D-45DF-29EA-D943-5667E4133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Calibri"/>
                <a:cs typeface="Calibri"/>
              </a:rPr>
              <a:t>PLASTIc</a:t>
            </a:r>
            <a:r>
              <a:rPr lang="en-US">
                <a:ea typeface="Calibri"/>
                <a:cs typeface="Calibri"/>
              </a:rPr>
              <a:t> TAKS</a:t>
            </a:r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CC62041-0FE5-5AC9-A1FE-63FFEC4D34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488769"/>
              </p:ext>
            </p:extLst>
          </p:nvPr>
        </p:nvGraphicFramePr>
        <p:xfrm>
          <a:off x="838200" y="1825625"/>
          <a:ext cx="10550311" cy="258127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522680">
                  <a:extLst>
                    <a:ext uri="{9D8B030D-6E8A-4147-A177-3AD203B41FA5}">
                      <a16:colId xmlns:a16="http://schemas.microsoft.com/office/drawing/2014/main" val="1766192848"/>
                    </a:ext>
                  </a:extLst>
                </a:gridCol>
                <a:gridCol w="2549235">
                  <a:extLst>
                    <a:ext uri="{9D8B030D-6E8A-4147-A177-3AD203B41FA5}">
                      <a16:colId xmlns:a16="http://schemas.microsoft.com/office/drawing/2014/main" val="264026439"/>
                    </a:ext>
                  </a:extLst>
                </a:gridCol>
                <a:gridCol w="2920999">
                  <a:extLst>
                    <a:ext uri="{9D8B030D-6E8A-4147-A177-3AD203B41FA5}">
                      <a16:colId xmlns:a16="http://schemas.microsoft.com/office/drawing/2014/main" val="311111888"/>
                    </a:ext>
                  </a:extLst>
                </a:gridCol>
                <a:gridCol w="2557397">
                  <a:extLst>
                    <a:ext uri="{9D8B030D-6E8A-4147-A177-3AD203B41FA5}">
                      <a16:colId xmlns:a16="http://schemas.microsoft.com/office/drawing/2014/main" val="4239905986"/>
                    </a:ext>
                  </a:extLst>
                </a:gridCol>
              </a:tblGrid>
              <a:tr h="326623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1" err="1">
                          <a:effectLst/>
                          <a:latin typeface="Calibri"/>
                        </a:rPr>
                        <a:t>Totaal</a:t>
                      </a:r>
                      <a:r>
                        <a:rPr lang="en-US" sz="1800" b="1">
                          <a:effectLst/>
                          <a:latin typeface="Calibri"/>
                        </a:rPr>
                        <a:t> </a:t>
                      </a:r>
                      <a:r>
                        <a:rPr lang="en-US" sz="1800" b="1" err="1">
                          <a:effectLst/>
                          <a:latin typeface="Calibri"/>
                        </a:rPr>
                        <a:t>doorbelasting</a:t>
                      </a:r>
                      <a:r>
                        <a:rPr lang="en-US" sz="1800" b="1">
                          <a:effectLst/>
                          <a:latin typeface="Calibri"/>
                        </a:rPr>
                        <a:t> op </a:t>
                      </a:r>
                      <a:r>
                        <a:rPr lang="en-US" sz="1800" b="1" err="1">
                          <a:effectLst/>
                          <a:latin typeface="Calibri"/>
                        </a:rPr>
                        <a:t>afvalstoffentarief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n-US" sz="1800" b="1">
                        <a:effectLst/>
                        <a:latin typeface="Calibri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n-US" sz="1800" b="1">
                        <a:effectLst/>
                        <a:latin typeface="Calibri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n-US" sz="1800" b="1">
                        <a:effectLst/>
                        <a:latin typeface="Calibri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988690"/>
                  </a:ext>
                </a:extLst>
              </a:tr>
              <a:tr h="326623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1">
                          <a:effectLst/>
                          <a:latin typeface="Calibri"/>
                        </a:rPr>
                        <a:t>Jaar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1" err="1">
                          <a:effectLst/>
                          <a:latin typeface="Calibri"/>
                        </a:rPr>
                        <a:t>Restafval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1" err="1">
                          <a:effectLst/>
                          <a:latin typeface="Calibri"/>
                        </a:rPr>
                        <a:t>Vervuiling</a:t>
                      </a:r>
                      <a:r>
                        <a:rPr lang="en-US" sz="1800" b="1">
                          <a:effectLst/>
                          <a:latin typeface="Calibri"/>
                        </a:rPr>
                        <a:t> </a:t>
                      </a:r>
                      <a:r>
                        <a:rPr lang="en-US" sz="1800" b="1" err="1">
                          <a:effectLst/>
                          <a:latin typeface="Calibri"/>
                        </a:rPr>
                        <a:t>grondstoffen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1" err="1">
                          <a:effectLst/>
                          <a:latin typeface="Calibri"/>
                        </a:rPr>
                        <a:t>Totaal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548212"/>
                  </a:ext>
                </a:extLst>
              </a:tr>
              <a:tr h="326623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>
                          <a:effectLst/>
                          <a:latin typeface="Calibri"/>
                        </a:rPr>
                        <a:t>2026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>
                          <a:effectLst/>
                          <a:latin typeface="Calibri"/>
                        </a:rPr>
                        <a:t>€ 1.00 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>
                          <a:effectLst/>
                          <a:latin typeface="Calibri"/>
                        </a:rPr>
                        <a:t> € 0.50 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>
                          <a:effectLst/>
                          <a:latin typeface="Calibri"/>
                        </a:rPr>
                        <a:t>1,50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1528173"/>
                  </a:ext>
                </a:extLst>
              </a:tr>
              <a:tr h="326623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>
                          <a:effectLst/>
                          <a:latin typeface="Calibri"/>
                        </a:rPr>
                        <a:t>2027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>
                          <a:effectLst/>
                          <a:latin typeface="Calibri"/>
                        </a:rPr>
                        <a:t>€ 4.00 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>
                          <a:effectLst/>
                          <a:latin typeface="Calibri"/>
                        </a:rPr>
                        <a:t> € 2.00 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>
                          <a:effectLst/>
                          <a:latin typeface="Calibri"/>
                        </a:rPr>
                        <a:t>6,00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307056"/>
                  </a:ext>
                </a:extLst>
              </a:tr>
              <a:tr h="326623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>
                          <a:effectLst/>
                          <a:latin typeface="Calibri"/>
                        </a:rPr>
                        <a:t>2028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>
                          <a:effectLst/>
                          <a:latin typeface="Calibri"/>
                        </a:rPr>
                        <a:t>€ 17.00 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>
                          <a:effectLst/>
                          <a:latin typeface="Calibri"/>
                        </a:rPr>
                        <a:t> € 8.00 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>
                          <a:effectLst/>
                          <a:latin typeface="Calibri"/>
                        </a:rPr>
                        <a:t>25,00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63139"/>
                  </a:ext>
                </a:extLst>
              </a:tr>
              <a:tr h="326623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>
                          <a:effectLst/>
                          <a:latin typeface="Calibri"/>
                        </a:rPr>
                        <a:t>2029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>
                          <a:effectLst/>
                          <a:latin typeface="Calibri"/>
                        </a:rPr>
                        <a:t>€ 41.00 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>
                          <a:effectLst/>
                          <a:latin typeface="Calibri"/>
                        </a:rPr>
                        <a:t> € 19.00 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>
                          <a:effectLst/>
                          <a:latin typeface="Calibri"/>
                        </a:rPr>
                        <a:t>60,00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0756397"/>
                  </a:ext>
                </a:extLst>
              </a:tr>
              <a:tr h="326623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>
                          <a:effectLst/>
                          <a:latin typeface="Calibri"/>
                        </a:rPr>
                        <a:t>2030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>
                          <a:effectLst/>
                          <a:latin typeface="Calibri"/>
                        </a:rPr>
                        <a:t>€ 37.00 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>
                          <a:effectLst/>
                          <a:latin typeface="Calibri"/>
                        </a:rPr>
                        <a:t> € 17.00 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>
                          <a:effectLst/>
                          <a:latin typeface="Calibri"/>
                        </a:rPr>
                        <a:t>54,00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8954440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16B71860-5AD9-0D8F-93C3-1F5AE5DC5F0A}"/>
              </a:ext>
            </a:extLst>
          </p:cNvPr>
          <p:cNvSpPr/>
          <p:nvPr/>
        </p:nvSpPr>
        <p:spPr>
          <a:xfrm>
            <a:off x="6753616" y="4979095"/>
            <a:ext cx="3343275" cy="14287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BEREKENING OP BASIS VAN TONNAGE 2024</a:t>
            </a:r>
          </a:p>
        </p:txBody>
      </p:sp>
    </p:spTree>
    <p:extLst>
      <p:ext uri="{BB962C8B-B14F-4D97-AF65-F5344CB8AC3E}">
        <p14:creationId xmlns:p14="http://schemas.microsoft.com/office/powerpoint/2010/main" val="1129224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27E7A-198A-2786-1254-91498A0A8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l-NL" noProof="0"/>
              <a:t>Agenda 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772C40F-3CAE-70D7-19FB-2AD03F4BDA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7687691"/>
              </p:ext>
            </p:extLst>
          </p:nvPr>
        </p:nvGraphicFramePr>
        <p:xfrm>
          <a:off x="838200" y="1176400"/>
          <a:ext cx="8501009" cy="4728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DF3926A4-3AA7-9FAE-E6AB-55FC3DACBBA1}"/>
              </a:ext>
            </a:extLst>
          </p:cNvPr>
          <p:cNvSpPr txBox="1">
            <a:spLocks/>
          </p:cNvSpPr>
          <p:nvPr/>
        </p:nvSpPr>
        <p:spPr>
          <a:xfrm>
            <a:off x="1470789" y="6176963"/>
            <a:ext cx="7868420" cy="396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000" b="0" i="1" noProof="0">
                <a:solidFill>
                  <a:schemeClr val="tx1"/>
                </a:solidFill>
              </a:rPr>
              <a:t>Deze </a:t>
            </a:r>
            <a:r>
              <a:rPr lang="nl-NL" sz="2000" b="0" i="1" noProof="0" err="1">
                <a:solidFill>
                  <a:schemeClr val="tx1"/>
                </a:solidFill>
              </a:rPr>
              <a:t>RAADSINFORMATIEbijeenkomst</a:t>
            </a:r>
            <a:r>
              <a:rPr lang="nl-NL" sz="2000" b="0" i="1" noProof="0">
                <a:solidFill>
                  <a:schemeClr val="tx1"/>
                </a:solidFill>
              </a:rPr>
              <a:t> is via een livestream te volgen &amp; wordt opgenomen</a:t>
            </a:r>
          </a:p>
        </p:txBody>
      </p:sp>
    </p:spTree>
    <p:extLst>
      <p:ext uri="{BB962C8B-B14F-4D97-AF65-F5344CB8AC3E}">
        <p14:creationId xmlns:p14="http://schemas.microsoft.com/office/powerpoint/2010/main" val="4281022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F4551-9020-B3AF-C6C8-29102F437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791CEB-139D-D2FD-6132-C9CDB1B17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125"/>
            <a:ext cx="10515600" cy="1133475"/>
          </a:xfrm>
        </p:spPr>
        <p:txBody>
          <a:bodyPr/>
          <a:lstStyle/>
          <a:p>
            <a:r>
              <a:rPr lang="nl-NL"/>
              <a:t>Impact op Tarieven 2026 (2)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070B3EF1-3A6A-FC9C-0432-25DE3CCFB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9589"/>
            <a:ext cx="10515600" cy="44902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>
                <a:ea typeface="Calibri"/>
                <a:cs typeface="Calibri"/>
              </a:rPr>
              <a:t>Optie: de voorziening aanvullen om voorbereid te zijn op toekomstige ontwikkelingen* door:</a:t>
            </a:r>
          </a:p>
          <a:p>
            <a:r>
              <a:rPr lang="nl-NL">
                <a:ea typeface="Calibri"/>
                <a:cs typeface="Calibri"/>
              </a:rPr>
              <a:t>Het voordeel van de ombuigingsvoorstellen</a:t>
            </a:r>
          </a:p>
          <a:p>
            <a:r>
              <a:rPr lang="nl-NL">
                <a:ea typeface="Calibri"/>
                <a:cs typeface="Calibri"/>
              </a:rPr>
              <a:t>Een toeslag op de afvalstoffenheffing </a:t>
            </a:r>
          </a:p>
          <a:p>
            <a:endParaRPr lang="nl-NL">
              <a:ea typeface="Calibri"/>
              <a:cs typeface="Calibri"/>
            </a:endParaRPr>
          </a:p>
          <a:p>
            <a:br>
              <a:rPr lang="nl-NL">
                <a:ea typeface="Calibri"/>
                <a:cs typeface="Calibri"/>
              </a:rPr>
            </a:br>
            <a:r>
              <a:rPr lang="nl-NL">
                <a:ea typeface="Calibri"/>
                <a:cs typeface="Calibri"/>
              </a:rPr>
              <a:t>*</a:t>
            </a:r>
            <a:r>
              <a:rPr lang="nl-NL" i="1">
                <a:ea typeface="Calibri"/>
                <a:cs typeface="Calibri"/>
              </a:rPr>
              <a:t>Zie de sheet over de plastic taks en CO2-heffing</a:t>
            </a:r>
          </a:p>
          <a:p>
            <a:endParaRPr lang="nl-NL">
              <a:ea typeface="Calibri"/>
              <a:cs typeface="Calibri"/>
            </a:endParaRPr>
          </a:p>
          <a:p>
            <a:pPr marL="0" indent="0">
              <a:buNone/>
            </a:pPr>
            <a:endParaRPr lang="nl-NL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5484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2763E-8B29-571F-CB0A-A755C561A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Hart met effen opvulling">
            <a:extLst>
              <a:ext uri="{FF2B5EF4-FFF2-40B4-BE49-F238E27FC236}">
                <a16:creationId xmlns:a16="http://schemas.microsoft.com/office/drawing/2014/main" id="{7238F84F-8730-0723-789A-3A7CC72FB3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908" r="26145" b="20901"/>
          <a:stretch/>
        </p:blipFill>
        <p:spPr>
          <a:xfrm>
            <a:off x="3383081" y="0"/>
            <a:ext cx="9737835" cy="7540609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84CA3FA4-B31B-B6CE-790B-548CC7522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6028"/>
          </a:xfrm>
        </p:spPr>
        <p:txBody>
          <a:bodyPr>
            <a:normAutofit/>
          </a:bodyPr>
          <a:lstStyle/>
          <a:p>
            <a:r>
              <a:rPr lang="nl-NL" noProof="0"/>
              <a:t>Vragen EN REACTIES </a:t>
            </a:r>
            <a:endParaRPr lang="nl-NL" b="0" noProof="0"/>
          </a:p>
        </p:txBody>
      </p:sp>
    </p:spTree>
    <p:extLst>
      <p:ext uri="{BB962C8B-B14F-4D97-AF65-F5344CB8AC3E}">
        <p14:creationId xmlns:p14="http://schemas.microsoft.com/office/powerpoint/2010/main" val="226751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25983-C2FA-E85B-D577-CB5362893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73B17EDA-96A9-6450-5CCF-B96CFAC88ED2}"/>
              </a:ext>
            </a:extLst>
          </p:cNvPr>
          <p:cNvSpPr txBox="1">
            <a:spLocks/>
          </p:cNvSpPr>
          <p:nvPr/>
        </p:nvSpPr>
        <p:spPr>
          <a:xfrm>
            <a:off x="1295400" y="2826616"/>
            <a:ext cx="9601200" cy="120476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err="1"/>
              <a:t>Cirtex</a:t>
            </a:r>
            <a:r>
              <a:rPr lang="nl-NL"/>
              <a:t> </a:t>
            </a:r>
            <a:br>
              <a:rPr lang="nl-NL"/>
            </a:br>
            <a:r>
              <a:rPr lang="nl-NL"/>
              <a:t>proces evaluatie</a:t>
            </a:r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789162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2CF98-FCEF-2F05-B7CD-907E05ECF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BESTUURLIJKE </a:t>
            </a:r>
            <a:r>
              <a:rPr lang="en-US" err="1">
                <a:ea typeface="Calibri"/>
                <a:cs typeface="Calibri"/>
              </a:rPr>
              <a:t>pROCES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0BDA1-767F-A066-28D1-DCD58DFAF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ea typeface="Calibri"/>
                <a:cs typeface="Calibri"/>
              </a:rPr>
              <a:t>Voorgenomen</a:t>
            </a:r>
            <a:r>
              <a:rPr lang="en-US">
                <a:ea typeface="Calibri"/>
                <a:cs typeface="Calibri"/>
              </a:rPr>
              <a:t> AB </a:t>
            </a:r>
            <a:r>
              <a:rPr lang="en-US" err="1">
                <a:ea typeface="Calibri"/>
                <a:cs typeface="Calibri"/>
              </a:rPr>
              <a:t>besluit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Werkzaak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en</a:t>
            </a:r>
            <a:r>
              <a:rPr lang="en-US">
                <a:ea typeface="Calibri"/>
                <a:cs typeface="Calibri"/>
              </a:rPr>
              <a:t> Avri 5-2-26</a:t>
            </a:r>
          </a:p>
          <a:p>
            <a:r>
              <a:rPr lang="en-US" err="1">
                <a:ea typeface="Calibri"/>
                <a:cs typeface="Calibri"/>
              </a:rPr>
              <a:t>Zienswijze</a:t>
            </a:r>
            <a:r>
              <a:rPr lang="en-US">
                <a:ea typeface="Calibri"/>
                <a:cs typeface="Calibri"/>
              </a:rPr>
              <a:t> procedure </a:t>
            </a:r>
            <a:r>
              <a:rPr lang="en-US" err="1">
                <a:ea typeface="Calibri"/>
                <a:cs typeface="Calibri"/>
              </a:rPr>
              <a:t>gemeenten</a:t>
            </a:r>
            <a:r>
              <a:rPr lang="en-US">
                <a:ea typeface="Calibri"/>
                <a:cs typeface="Calibri"/>
              </a:rPr>
              <a:t> 9-2-26 t/m 15-6-26 (16 </a:t>
            </a:r>
            <a:r>
              <a:rPr lang="en-US" err="1">
                <a:ea typeface="Calibri"/>
                <a:cs typeface="Calibri"/>
              </a:rPr>
              <a:t>wk</a:t>
            </a:r>
            <a:r>
              <a:rPr lang="en-US">
                <a:ea typeface="Calibri"/>
                <a:cs typeface="Calibri"/>
              </a:rPr>
              <a:t>)</a:t>
            </a:r>
            <a:endParaRPr lang="en-US"/>
          </a:p>
          <a:p>
            <a:r>
              <a:rPr lang="en-US">
                <a:ea typeface="Calibri"/>
                <a:cs typeface="Calibri"/>
              </a:rPr>
              <a:t>Regionale </a:t>
            </a:r>
            <a:r>
              <a:rPr lang="en-US" err="1">
                <a:ea typeface="Calibri"/>
                <a:cs typeface="Calibri"/>
              </a:rPr>
              <a:t>zienswijzemarkt</a:t>
            </a:r>
            <a:r>
              <a:rPr lang="en-US">
                <a:ea typeface="Calibri"/>
                <a:cs typeface="Calibri"/>
              </a:rPr>
              <a:t> 1-6-26</a:t>
            </a:r>
          </a:p>
          <a:p>
            <a:r>
              <a:rPr lang="en-US" err="1">
                <a:ea typeface="Calibri"/>
                <a:cs typeface="Calibri"/>
              </a:rPr>
              <a:t>Definitief</a:t>
            </a:r>
            <a:r>
              <a:rPr lang="en-US">
                <a:ea typeface="Calibri"/>
                <a:cs typeface="Calibri"/>
              </a:rPr>
              <a:t> AB </a:t>
            </a:r>
            <a:r>
              <a:rPr lang="en-US" err="1">
                <a:ea typeface="Calibri"/>
                <a:cs typeface="Calibri"/>
              </a:rPr>
              <a:t>besluit</a:t>
            </a:r>
            <a:r>
              <a:rPr lang="en-US">
                <a:ea typeface="Calibri"/>
                <a:cs typeface="Calibri"/>
              </a:rPr>
              <a:t> </a:t>
            </a:r>
            <a:r>
              <a:rPr lang="en-US" err="1">
                <a:ea typeface="Calibri"/>
                <a:cs typeface="Calibri"/>
              </a:rPr>
              <a:t>Werkzaak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en</a:t>
            </a:r>
            <a:r>
              <a:rPr lang="en-US">
                <a:ea typeface="Calibri"/>
                <a:cs typeface="Calibri"/>
              </a:rPr>
              <a:t> Avri 25 </a:t>
            </a:r>
            <a:r>
              <a:rPr lang="en-US" err="1">
                <a:ea typeface="Calibri"/>
                <a:cs typeface="Calibri"/>
              </a:rPr>
              <a:t>juni</a:t>
            </a:r>
            <a:r>
              <a:rPr lang="en-US">
                <a:ea typeface="Calibri"/>
                <a:cs typeface="Calibri"/>
              </a:rPr>
              <a:t> 26</a:t>
            </a:r>
          </a:p>
        </p:txBody>
      </p:sp>
    </p:spTree>
    <p:extLst>
      <p:ext uri="{BB962C8B-B14F-4D97-AF65-F5344CB8AC3E}">
        <p14:creationId xmlns:p14="http://schemas.microsoft.com/office/powerpoint/2010/main" val="17041923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295FA-A73C-3D7B-A61E-488A66603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Hart met effen opvulling">
            <a:extLst>
              <a:ext uri="{FF2B5EF4-FFF2-40B4-BE49-F238E27FC236}">
                <a16:creationId xmlns:a16="http://schemas.microsoft.com/office/drawing/2014/main" id="{14E5CD0F-BA00-787B-44E7-988AECB5C1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908" r="26145" b="20901"/>
          <a:stretch/>
        </p:blipFill>
        <p:spPr>
          <a:xfrm>
            <a:off x="3383081" y="0"/>
            <a:ext cx="9737835" cy="7540609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A05CAABA-9921-3D18-BEA9-967A55EFE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6028"/>
          </a:xfrm>
        </p:spPr>
        <p:txBody>
          <a:bodyPr>
            <a:normAutofit/>
          </a:bodyPr>
          <a:lstStyle/>
          <a:p>
            <a:r>
              <a:rPr lang="nl-NL" noProof="0"/>
              <a:t>Vragen EN REACTIES </a:t>
            </a:r>
            <a:endParaRPr lang="nl-NL" b="0" noProof="0"/>
          </a:p>
        </p:txBody>
      </p:sp>
    </p:spTree>
    <p:extLst>
      <p:ext uri="{BB962C8B-B14F-4D97-AF65-F5344CB8AC3E}">
        <p14:creationId xmlns:p14="http://schemas.microsoft.com/office/powerpoint/2010/main" val="1193772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CD5D7-C874-BF67-0E7C-8DF3B27D0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E253B80-4824-FEE3-89C4-187367FE6730}"/>
              </a:ext>
            </a:extLst>
          </p:cNvPr>
          <p:cNvSpPr txBox="1">
            <a:spLocks/>
          </p:cNvSpPr>
          <p:nvPr/>
        </p:nvSpPr>
        <p:spPr>
          <a:xfrm>
            <a:off x="1295400" y="2816970"/>
            <a:ext cx="9601200" cy="120476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noProof="0"/>
              <a:t>Update Circulair Ambachtscentrum </a:t>
            </a:r>
            <a:r>
              <a:rPr lang="nl-NL" noProof="0" err="1"/>
              <a:t>Medel</a:t>
            </a:r>
            <a:r>
              <a:rPr lang="nl-NL" noProof="0"/>
              <a:t> </a:t>
            </a:r>
            <a:endParaRPr lang="nl-NL" sz="3600" b="0" noProof="0"/>
          </a:p>
        </p:txBody>
      </p:sp>
    </p:spTree>
    <p:extLst>
      <p:ext uri="{BB962C8B-B14F-4D97-AF65-F5344CB8AC3E}">
        <p14:creationId xmlns:p14="http://schemas.microsoft.com/office/powerpoint/2010/main" val="2288015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3ADB3DE-CEE3-C24C-2681-3BC87411D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8A9AB-BD6F-ACF7-E7FC-7A83EF6EB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7157"/>
            <a:ext cx="10515600" cy="1325563"/>
          </a:xfrm>
        </p:spPr>
        <p:txBody>
          <a:bodyPr/>
          <a:lstStyle/>
          <a:p>
            <a:r>
              <a:rPr lang="nl-NL"/>
              <a:t>Tijdlijn besluitvorming en uitvoering Circulair Ambachtscentrum </a:t>
            </a:r>
            <a:r>
              <a:rPr lang="nl-NL" err="1"/>
              <a:t>Medel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D68C1-054E-D1EE-3F4B-C06B02BB4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4845"/>
            <a:ext cx="11353800" cy="478802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nl-NL">
              <a:ea typeface="Calibri"/>
              <a:cs typeface="Calibri"/>
            </a:endParaRPr>
          </a:p>
          <a:p>
            <a:r>
              <a:rPr lang="nl-NL">
                <a:ea typeface="Calibri"/>
                <a:cs typeface="Calibri"/>
              </a:rPr>
              <a:t>Concept inrichtingsplan: 1 november 2025;</a:t>
            </a:r>
          </a:p>
          <a:p>
            <a:r>
              <a:rPr lang="nl-NL" noProof="0">
                <a:ea typeface="Calibri"/>
                <a:cs typeface="Calibri"/>
              </a:rPr>
              <a:t>Besluit door Dagelijks Bestuur: maart 2026;</a:t>
            </a:r>
          </a:p>
          <a:p>
            <a:r>
              <a:rPr lang="nl-NL" noProof="0">
                <a:ea typeface="Calibri"/>
                <a:cs typeface="Calibri"/>
              </a:rPr>
              <a:t>Zienswijzeprocedure gemeenteraden: t/m juni 2026;</a:t>
            </a:r>
          </a:p>
          <a:p>
            <a:r>
              <a:rPr lang="nl-NL" noProof="0">
                <a:ea typeface="Calibri"/>
                <a:cs typeface="Calibri"/>
              </a:rPr>
              <a:t>Besluit Algemeen Bestuur: juli 2026;</a:t>
            </a:r>
          </a:p>
          <a:p>
            <a:r>
              <a:rPr lang="nl-NL" noProof="0">
                <a:ea typeface="Calibri"/>
                <a:cs typeface="Calibri"/>
              </a:rPr>
              <a:t>Start bouw: januari 2027;</a:t>
            </a:r>
          </a:p>
          <a:p>
            <a:r>
              <a:rPr lang="nl-NL" noProof="0">
                <a:ea typeface="Calibri"/>
                <a:cs typeface="Calibri"/>
              </a:rPr>
              <a:t>Ingebruikname CA </a:t>
            </a:r>
            <a:r>
              <a:rPr lang="nl-NL" noProof="0" err="1">
                <a:ea typeface="Calibri"/>
                <a:cs typeface="Calibri"/>
              </a:rPr>
              <a:t>Medel</a:t>
            </a:r>
            <a:r>
              <a:rPr lang="nl-NL" noProof="0">
                <a:ea typeface="Calibri"/>
                <a:cs typeface="Calibri"/>
              </a:rPr>
              <a:t>: december 2027.</a:t>
            </a:r>
          </a:p>
          <a:p>
            <a:endParaRPr lang="nl-NL" noProof="0">
              <a:ea typeface="Calibri"/>
              <a:cs typeface="Calibri"/>
            </a:endParaRPr>
          </a:p>
          <a:p>
            <a:pPr marL="0" indent="0">
              <a:buNone/>
            </a:pPr>
            <a:endParaRPr lang="nl-NL" noProof="0">
              <a:ea typeface="Calibri"/>
              <a:cs typeface="Calibri"/>
            </a:endParaRPr>
          </a:p>
          <a:p>
            <a:endParaRPr lang="nl-NL" noProof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21721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D07634B-48E3-5166-3662-B65C3F084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BF692-A29E-3E7C-A111-D066A6800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>
                <a:ea typeface="Calibri"/>
                <a:cs typeface="Calibri"/>
              </a:rPr>
              <a:t>Uitdagingen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B1140-256D-2CBE-4105-F29287486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eriod"/>
            </a:pPr>
            <a:r>
              <a:rPr lang="nl-NL" noProof="0">
                <a:ea typeface="Calibri"/>
                <a:cs typeface="Calibri"/>
              </a:rPr>
              <a:t>Privaatrechtelijke verplichtingen;</a:t>
            </a:r>
          </a:p>
          <a:p>
            <a:pPr marL="514350" indent="-514350">
              <a:buAutoNum type="arabicPeriod"/>
            </a:pPr>
            <a:r>
              <a:rPr lang="nl-NL" noProof="0">
                <a:ea typeface="Calibri"/>
                <a:cs typeface="Calibri"/>
              </a:rPr>
              <a:t>Bestuurlijke besluitvorming;</a:t>
            </a:r>
          </a:p>
          <a:p>
            <a:pPr marL="514350" indent="-514350">
              <a:buAutoNum type="arabicPeriod"/>
            </a:pPr>
            <a:r>
              <a:rPr lang="nl-NL" noProof="0">
                <a:ea typeface="Calibri"/>
                <a:cs typeface="Calibri"/>
              </a:rPr>
              <a:t>Betrekken raadsleden (raadswerkgroep/klankbordgroep);</a:t>
            </a:r>
            <a:endParaRPr lang="nl-NL" noProof="0"/>
          </a:p>
          <a:p>
            <a:pPr marL="514350" indent="-514350">
              <a:buAutoNum type="arabicPeriod"/>
            </a:pPr>
            <a:r>
              <a:rPr lang="nl-NL" noProof="0">
                <a:ea typeface="Calibri"/>
                <a:cs typeface="Calibri"/>
              </a:rPr>
              <a:t>Stikstof;</a:t>
            </a:r>
          </a:p>
          <a:p>
            <a:pPr marL="514350" indent="-514350">
              <a:buAutoNum type="arabicPeriod"/>
            </a:pPr>
            <a:r>
              <a:rPr lang="nl-NL" noProof="0">
                <a:ea typeface="Calibri"/>
                <a:cs typeface="Calibri"/>
              </a:rPr>
              <a:t>Bezwaren op vergunningen.</a:t>
            </a:r>
          </a:p>
          <a:p>
            <a:pPr>
              <a:buAutoNum type="arabicPeriod"/>
            </a:pPr>
            <a:endParaRPr lang="nl-NL" noProof="0">
              <a:ea typeface="Calibri"/>
              <a:cs typeface="Calibri"/>
            </a:endParaRPr>
          </a:p>
          <a:p>
            <a:pPr>
              <a:buAutoNum type="arabicPeriod"/>
            </a:pPr>
            <a:endParaRPr lang="nl-NL" noProof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12818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72804AE-2598-92D2-2D15-88D516136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AEFAE87-F88B-C552-ACEC-F699AC29A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56065" y="-1144303"/>
            <a:ext cx="6273044" cy="90024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E95DF7-41EB-72ED-05FD-A470AD229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l-NL" noProof="0"/>
              <a:t>Schetsontwerp CA Medel</a:t>
            </a:r>
          </a:p>
        </p:txBody>
      </p:sp>
    </p:spTree>
    <p:extLst>
      <p:ext uri="{BB962C8B-B14F-4D97-AF65-F5344CB8AC3E}">
        <p14:creationId xmlns:p14="http://schemas.microsoft.com/office/powerpoint/2010/main" val="2871618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8C5B872-8E1B-98E6-5480-C4409C942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A8985-3CA9-C360-E606-4937341C4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l-NL" noProof="0"/>
              <a:t>3D-weergave CA Medel</a:t>
            </a:r>
          </a:p>
        </p:txBody>
      </p:sp>
      <p:pic>
        <p:nvPicPr>
          <p:cNvPr id="5" name="Picture 4" descr="Afbeelding met Schaalmodel, Stedenbouwkunde, Luchtfotografie, lucht&#10;&#10;Door AI gegenereerde inhoud is mogelijk onjuist.">
            <a:extLst>
              <a:ext uri="{FF2B5EF4-FFF2-40B4-BE49-F238E27FC236}">
                <a16:creationId xmlns:a16="http://schemas.microsoft.com/office/drawing/2014/main" id="{E76A9355-BFCF-6191-4561-10F143E11A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35" t="17311" r="4555" b="9208"/>
          <a:stretch>
            <a:fillRect/>
          </a:stretch>
        </p:blipFill>
        <p:spPr>
          <a:xfrm>
            <a:off x="838200" y="1825625"/>
            <a:ext cx="9927789" cy="43464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2065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C9473-7D2B-3AD0-8228-9CAB00E37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56357F-3224-27BB-7A20-781597A6C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Bijeenkomsten Avri - Uitleg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31AFD5-B512-1AB6-C4B9-EE8E856E9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l-NL" kern="100" noProof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Platformbijeenkomsten</a:t>
            </a:r>
          </a:p>
          <a:p>
            <a:pPr lvl="1">
              <a:lnSpc>
                <a:spcPct val="115000"/>
              </a:lnSpc>
              <a:spcAft>
                <a:spcPts val="800"/>
              </a:spcAft>
            </a:pPr>
            <a:r>
              <a:rPr lang="nl-NL" b="1" kern="100" noProof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nadat</a:t>
            </a:r>
            <a:r>
              <a:rPr lang="nl-NL" kern="100" noProof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de stukken voor het AB zijn gepubliceerd, </a:t>
            </a:r>
            <a:r>
              <a:rPr lang="nl-NL" b="1" kern="100" noProof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voordat</a:t>
            </a:r>
            <a:r>
              <a:rPr lang="nl-NL" kern="100" noProof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het AB plaatsvindt</a:t>
            </a:r>
          </a:p>
          <a:p>
            <a:pPr lvl="1">
              <a:lnSpc>
                <a:spcPct val="115000"/>
              </a:lnSpc>
              <a:spcAft>
                <a:spcPts val="800"/>
              </a:spcAft>
            </a:pPr>
            <a:r>
              <a:rPr lang="nl-NL" kern="100" noProof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AB stukken en mogelijke andere ontwikkelingen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l-NL" noProof="0">
                <a:latin typeface="Arial" panose="020B0604020202020204" pitchFamily="34" charset="0"/>
                <a:cs typeface="Arial" panose="020B0604020202020204" pitchFamily="34" charset="0"/>
              </a:rPr>
              <a:t>Raadsinformatiebijeenkomst</a:t>
            </a:r>
          </a:p>
          <a:p>
            <a:pPr lvl="1">
              <a:lnSpc>
                <a:spcPct val="115000"/>
              </a:lnSpc>
              <a:spcAft>
                <a:spcPts val="800"/>
              </a:spcAft>
            </a:pPr>
            <a:r>
              <a:rPr lang="nl-NL" sz="2200" b="1" kern="100" noProof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voordat</a:t>
            </a:r>
            <a:r>
              <a:rPr lang="nl-NL" sz="2200" kern="100" noProof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de stukken voor het AB worden gepubliceerd en plaatsvindt</a:t>
            </a:r>
          </a:p>
          <a:p>
            <a:pPr lvl="1">
              <a:lnSpc>
                <a:spcPct val="115000"/>
              </a:lnSpc>
              <a:spcAft>
                <a:spcPts val="800"/>
              </a:spcAft>
            </a:pPr>
            <a:r>
              <a:rPr lang="nl-NL" sz="2200" kern="100" noProof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Drie onderwerpen</a:t>
            </a:r>
            <a:endParaRPr lang="nl-NL" sz="1600" kern="100" noProof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5000"/>
              </a:lnSpc>
              <a:spcAft>
                <a:spcPts val="800"/>
              </a:spcAft>
            </a:pPr>
            <a:r>
              <a:rPr lang="nl-NL" sz="2000" kern="100" noProof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februari over de </a:t>
            </a:r>
            <a:r>
              <a:rPr lang="nl-NL" sz="2000" kern="100" noProof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BV’s</a:t>
            </a:r>
            <a:r>
              <a:rPr lang="nl-NL" sz="2000" kern="100" noProof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en Cirtex </a:t>
            </a:r>
          </a:p>
          <a:p>
            <a:pPr lvl="1">
              <a:lnSpc>
                <a:spcPct val="115000"/>
              </a:lnSpc>
              <a:spcAft>
                <a:spcPts val="800"/>
              </a:spcAft>
            </a:pPr>
            <a:r>
              <a:rPr lang="nl-NL" sz="2000" kern="100" noProof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</a:t>
            </a:r>
            <a:r>
              <a:rPr lang="nl-NL" sz="2000" kern="100" noProof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mei</a:t>
            </a:r>
            <a:r>
              <a:rPr lang="nl-NL" sz="2000" kern="100" noProof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over de jaarstukken en begroting </a:t>
            </a:r>
          </a:p>
          <a:p>
            <a:pPr lvl="1">
              <a:lnSpc>
                <a:spcPct val="115000"/>
              </a:lnSpc>
              <a:spcAft>
                <a:spcPts val="800"/>
              </a:spcAft>
            </a:pPr>
            <a:r>
              <a:rPr lang="nl-NL" sz="2000" kern="100" noProof="0">
                <a:latin typeface="Arial" panose="020B0604020202020204" pitchFamily="34" charset="0"/>
                <a:cs typeface="Arial" panose="020B0604020202020204" pitchFamily="34" charset="0"/>
              </a:rPr>
              <a:t>In oktober over de 1e begrotingswijziging</a:t>
            </a:r>
          </a:p>
        </p:txBody>
      </p:sp>
    </p:spTree>
    <p:extLst>
      <p:ext uri="{BB962C8B-B14F-4D97-AF65-F5344CB8AC3E}">
        <p14:creationId xmlns:p14="http://schemas.microsoft.com/office/powerpoint/2010/main" val="18714840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1DFBD9D-0511-5305-E701-3E0997BEC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7ADA7-FE90-0FE5-5762-CCAB53DCC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l-NL" noProof="0"/>
              <a:t>One stop drop-zone</a:t>
            </a:r>
            <a:endParaRPr lang="nl-NL" noProof="0">
              <a:ea typeface="Calibri"/>
              <a:cs typeface="Calibri"/>
            </a:endParaRPr>
          </a:p>
        </p:txBody>
      </p:sp>
      <p:pic>
        <p:nvPicPr>
          <p:cNvPr id="3" name="Picture 2" descr="Afbeelding met hemel, buitenshuis, wolk, boom&#10;&#10;Door AI gegenereerde inhoud is mogelijk onjuist.">
            <a:extLst>
              <a:ext uri="{FF2B5EF4-FFF2-40B4-BE49-F238E27FC236}">
                <a16:creationId xmlns:a16="http://schemas.microsoft.com/office/drawing/2014/main" id="{57A68E10-1D7A-B967-20AA-22D7F4B0B7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0" b="31797"/>
          <a:stretch>
            <a:fillRect/>
          </a:stretch>
        </p:blipFill>
        <p:spPr>
          <a:xfrm>
            <a:off x="452751" y="1502229"/>
            <a:ext cx="9871363" cy="4677374"/>
          </a:xfrm>
          <a:prstGeom prst="rect">
            <a:avLst/>
          </a:prstGeom>
        </p:spPr>
      </p:pic>
      <p:pic>
        <p:nvPicPr>
          <p:cNvPr id="6" name="Tijdelijke aanduiding voor inhoud 4">
            <a:extLst>
              <a:ext uri="{FF2B5EF4-FFF2-40B4-BE49-F238E27FC236}">
                <a16:creationId xmlns:a16="http://schemas.microsoft.com/office/drawing/2014/main" id="{84CBDACE-7D61-E4E4-D397-6F3F8CD3F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5745" t="16503" r="21593" b="17337"/>
          <a:stretch>
            <a:fillRect/>
          </a:stretch>
        </p:blipFill>
        <p:spPr>
          <a:xfrm>
            <a:off x="6923966" y="363950"/>
            <a:ext cx="4814950" cy="2878830"/>
          </a:xfrm>
        </p:spPr>
      </p:pic>
    </p:spTree>
    <p:extLst>
      <p:ext uri="{BB962C8B-B14F-4D97-AF65-F5344CB8AC3E}">
        <p14:creationId xmlns:p14="http://schemas.microsoft.com/office/powerpoint/2010/main" val="11726560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1B73B3B-387B-1C81-2A94-CA3867713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E10AF-2C0A-6604-D407-FE0CC960D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97590" cy="1325563"/>
          </a:xfrm>
        </p:spPr>
        <p:txBody>
          <a:bodyPr anchor="ctr">
            <a:normAutofit/>
          </a:bodyPr>
          <a:lstStyle/>
          <a:p>
            <a:r>
              <a:rPr lang="nl-NL" sz="4300" noProof="0"/>
              <a:t>Achterzijde gebouw met bulkinzameling</a:t>
            </a:r>
          </a:p>
        </p:txBody>
      </p:sp>
      <p:pic>
        <p:nvPicPr>
          <p:cNvPr id="3" name="Picture 2" descr="Afbeelding met buitenshuis, hemel, boom, eigendom&#10;&#10;Door AI gegenereerde inhoud is mogelijk onjuist.">
            <a:extLst>
              <a:ext uri="{FF2B5EF4-FFF2-40B4-BE49-F238E27FC236}">
                <a16:creationId xmlns:a16="http://schemas.microsoft.com/office/drawing/2014/main" id="{D7CEEDE1-C0D5-EAC8-804A-8C530999B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85163"/>
            <a:ext cx="9144000" cy="514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88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0CCF6A2-2A83-6F52-8B04-A0B5AE91C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C22B-C780-9DAD-0055-FBB9151C0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330" y="630168"/>
            <a:ext cx="8258700" cy="574607"/>
          </a:xfrm>
        </p:spPr>
        <p:txBody>
          <a:bodyPr anchor="ctr">
            <a:normAutofit fontScale="90000"/>
          </a:bodyPr>
          <a:lstStyle/>
          <a:p>
            <a:r>
              <a:rPr lang="nl-NL" noProof="0"/>
              <a:t>3D-weergave vanaf Merchant </a:t>
            </a:r>
          </a:p>
        </p:txBody>
      </p:sp>
      <p:pic>
        <p:nvPicPr>
          <p:cNvPr id="4" name="Picture 3" descr="Afbeelding met buitenshuis, wolk, hemel, gras&#10;&#10;Door AI gegenereerde inhoud is mogelijk onjuist.">
            <a:extLst>
              <a:ext uri="{FF2B5EF4-FFF2-40B4-BE49-F238E27FC236}">
                <a16:creationId xmlns:a16="http://schemas.microsoft.com/office/drawing/2014/main" id="{47724A2A-AD9C-1C77-CBEC-9FFAA0283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35" y="1361025"/>
            <a:ext cx="9309652" cy="517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374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2AF096-88EA-0721-76C4-38AD2B9D8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Inrichting en indeling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34631C-3D1B-434C-FB17-5B645DA8F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31080" cy="4351338"/>
          </a:xfrm>
        </p:spPr>
        <p:txBody>
          <a:bodyPr>
            <a:normAutofit lnSpcReduction="10000"/>
          </a:bodyPr>
          <a:lstStyle/>
          <a:p>
            <a:r>
              <a:rPr lang="nl-NL" noProof="0"/>
              <a:t>Welke activiteiten gaan we uitvoeren?</a:t>
            </a:r>
          </a:p>
          <a:p>
            <a:r>
              <a:rPr lang="nl-NL" noProof="0"/>
              <a:t>Welke ruimte is daarvoor nodig?</a:t>
            </a:r>
          </a:p>
          <a:p>
            <a:r>
              <a:rPr lang="nl-NL" noProof="0"/>
              <a:t>Wie kunnen van dezelfde installaties gebruikmaken?</a:t>
            </a:r>
          </a:p>
          <a:p>
            <a:r>
              <a:rPr lang="nl-NL" noProof="0"/>
              <a:t>Intern transport, op- en overslag;</a:t>
            </a:r>
          </a:p>
          <a:p>
            <a:r>
              <a:rPr lang="nl-NL" noProof="0"/>
              <a:t>Emballage, transport- middelen en containers.</a:t>
            </a:r>
          </a:p>
          <a:p>
            <a:pPr marL="0" indent="0">
              <a:buNone/>
            </a:pPr>
            <a:endParaRPr lang="nl-NL" noProof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F139171-B103-F9CB-E44A-DDDA9B095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280" y="1362682"/>
            <a:ext cx="5454032" cy="431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547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CB0B5F-CD78-8A20-302E-346895A5C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Inrichten: een grote puzzel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C28BB7-551A-55EE-2B79-18073C079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noProof="0"/>
              <a:t>Flexibele ruimte indeling;</a:t>
            </a:r>
          </a:p>
          <a:p>
            <a:r>
              <a:rPr lang="nl-NL" noProof="0"/>
              <a:t>Ruimte voor wijzigingen en ontwikkelingen;</a:t>
            </a:r>
          </a:p>
          <a:p>
            <a:r>
              <a:rPr lang="nl-NL" noProof="0"/>
              <a:t>4 ha. lijkt groot, maar is nodig voor een</a:t>
            </a:r>
          </a:p>
          <a:p>
            <a:pPr marL="0" indent="0">
              <a:buNone/>
            </a:pPr>
            <a:r>
              <a:rPr lang="nl-NL" noProof="0"/>
              <a:t>toekomstbestendig CA Medel;</a:t>
            </a:r>
          </a:p>
          <a:p>
            <a:r>
              <a:rPr lang="nl-NL" noProof="0"/>
              <a:t>Onderzoek naar benodigde functies en </a:t>
            </a:r>
          </a:p>
          <a:p>
            <a:pPr marL="0" indent="0">
              <a:buNone/>
            </a:pPr>
            <a:r>
              <a:rPr lang="nl-NL" noProof="0"/>
              <a:t>ruimtes voor Avri, Werkzaak en partners;</a:t>
            </a:r>
          </a:p>
          <a:p>
            <a:r>
              <a:rPr lang="nl-NL" noProof="0"/>
              <a:t>Een voorbeeld…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C38CC07-E966-1FAD-3D7B-0EA4F9530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1058" y="4063617"/>
            <a:ext cx="3156382" cy="2794383"/>
          </a:xfrm>
          <a:prstGeom prst="rect">
            <a:avLst/>
          </a:prstGeom>
        </p:spPr>
      </p:pic>
      <p:graphicFrame>
        <p:nvGraphicFramePr>
          <p:cNvPr id="13" name="Tabel 12">
            <a:extLst>
              <a:ext uri="{FF2B5EF4-FFF2-40B4-BE49-F238E27FC236}">
                <a16:creationId xmlns:a16="http://schemas.microsoft.com/office/drawing/2014/main" id="{07701B9D-6E31-0273-00BE-9ADE3C72EC14}"/>
              </a:ext>
            </a:extLst>
          </p:cNvPr>
          <p:cNvGraphicFramePr>
            <a:graphicFrameLocks noGrp="1"/>
          </p:cNvGraphicFramePr>
          <p:nvPr/>
        </p:nvGraphicFramePr>
        <p:xfrm>
          <a:off x="8300720" y="552431"/>
          <a:ext cx="3053080" cy="43513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104">
                  <a:extLst>
                    <a:ext uri="{9D8B030D-6E8A-4147-A177-3AD203B41FA5}">
                      <a16:colId xmlns:a16="http://schemas.microsoft.com/office/drawing/2014/main" val="767327422"/>
                    </a:ext>
                  </a:extLst>
                </a:gridCol>
                <a:gridCol w="1323097">
                  <a:extLst>
                    <a:ext uri="{9D8B030D-6E8A-4147-A177-3AD203B41FA5}">
                      <a16:colId xmlns:a16="http://schemas.microsoft.com/office/drawing/2014/main" val="1000922493"/>
                    </a:ext>
                  </a:extLst>
                </a:gridCol>
                <a:gridCol w="1320251">
                  <a:extLst>
                    <a:ext uri="{9D8B030D-6E8A-4147-A177-3AD203B41FA5}">
                      <a16:colId xmlns:a16="http://schemas.microsoft.com/office/drawing/2014/main" val="3979383128"/>
                    </a:ext>
                  </a:extLst>
                </a:gridCol>
                <a:gridCol w="227628">
                  <a:extLst>
                    <a:ext uri="{9D8B030D-6E8A-4147-A177-3AD203B41FA5}">
                      <a16:colId xmlns:a16="http://schemas.microsoft.com/office/drawing/2014/main" val="871497948"/>
                    </a:ext>
                  </a:extLst>
                </a:gridCol>
              </a:tblGrid>
              <a:tr h="1813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Activiteit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Geschat oppervlak (m2)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387601159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1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Werkplaats meubels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4.500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159752646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2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Werkplaats hout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550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2190002338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3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Werkplaats metaal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550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1010736511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4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Werkplaats Road2Work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550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210416341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5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Werkplaats fietsen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475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1536255646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6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Werkplaats doorgeeftas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525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4216617588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7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Fietsenstalling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pm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911237783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8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Kantine/emballage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400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719679628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9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Kringloop/2switch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950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3360733301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10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Beoordelingshal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1.730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2235257531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11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Sorteerhal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1.150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272138723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12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Op-/overslag/expeditie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1.800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90781649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13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Demontage meubels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1.050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1774696268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14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Cirtex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2.000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79373140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15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KCA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60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3575590658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16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Natte fractie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60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279055700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17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Kantoren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920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1272058456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18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Kantoren/opslag/reserve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1.110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3628357894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19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Congres/ontvangst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400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308417272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20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Onderwijs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1.600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1020588710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21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Vluchtbrug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pm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122289152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s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Sanitair/pantry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pm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179008592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20.380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000" u="none" strike="noStrike" noProof="0">
                          <a:effectLst/>
                        </a:rPr>
                        <a:t>m2</a:t>
                      </a:r>
                      <a:endParaRPr lang="nl-NL" sz="1000" b="0" i="0" u="none" strike="noStrike" noProof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2993270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4169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786F5D-0570-A312-4C89-519C50DC5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Wat gaan we doen in de hal?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ECA0FD-104F-F61E-E077-95D2D9DD8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noProof="0"/>
              <a:t>Deze onderzoeken lopen;</a:t>
            </a:r>
          </a:p>
          <a:p>
            <a:r>
              <a:rPr lang="nl-NL" noProof="0"/>
              <a:t>Veel beschikbare initiatieven;</a:t>
            </a:r>
          </a:p>
          <a:p>
            <a:r>
              <a:rPr lang="nl-NL" noProof="0"/>
              <a:t>Niet in beton gegoten, maar flexibiliteit nodig in de inrichting;</a:t>
            </a:r>
          </a:p>
          <a:p>
            <a:r>
              <a:rPr lang="nl-NL" noProof="0"/>
              <a:t>Synergie tussen diverse activiteiten:</a:t>
            </a:r>
          </a:p>
          <a:p>
            <a:pPr lvl="1"/>
            <a:r>
              <a:rPr lang="nl-NL" noProof="0"/>
              <a:t>Producten en materialen bestaande milieustraten;</a:t>
            </a:r>
          </a:p>
          <a:p>
            <a:pPr lvl="1"/>
            <a:r>
              <a:rPr lang="nl-NL" noProof="0"/>
              <a:t>Haalsysteem en brengsysteem komen samen;</a:t>
            </a:r>
          </a:p>
          <a:p>
            <a:pPr lvl="1"/>
            <a:r>
              <a:rPr lang="nl-NL" noProof="0"/>
              <a:t>Cirtex;</a:t>
            </a:r>
          </a:p>
          <a:p>
            <a:pPr lvl="1"/>
            <a:r>
              <a:rPr lang="nl-NL" noProof="0"/>
              <a:t>Doorgeeftas;</a:t>
            </a:r>
          </a:p>
          <a:p>
            <a:pPr lvl="1"/>
            <a:r>
              <a:rPr lang="nl-NL" noProof="0"/>
              <a:t>Etc.</a:t>
            </a:r>
          </a:p>
          <a:p>
            <a:r>
              <a:rPr lang="nl-NL" noProof="0"/>
              <a:t>Nu volgen enkele voorbeelden die Avri in onderzoek heeft of als pilot is gestart:</a:t>
            </a:r>
          </a:p>
        </p:txBody>
      </p:sp>
    </p:spTree>
    <p:extLst>
      <p:ext uri="{BB962C8B-B14F-4D97-AF65-F5344CB8AC3E}">
        <p14:creationId xmlns:p14="http://schemas.microsoft.com/office/powerpoint/2010/main" val="32535059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AD2EF92D-2EF1-397C-1A5A-659FDCC8E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480" y="1294234"/>
            <a:ext cx="4358280" cy="419899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50CC326-CCDC-9C1E-8F35-69387D5C9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1 Meubelrenovatie en -demontage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FCDD5BB-A0AD-6007-1DED-BABA6EA77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80280" cy="4351338"/>
          </a:xfrm>
        </p:spPr>
        <p:txBody>
          <a:bodyPr>
            <a:normAutofit fontScale="85000" lnSpcReduction="20000"/>
          </a:bodyPr>
          <a:lstStyle/>
          <a:p>
            <a:r>
              <a:rPr lang="nl-NL" noProof="0"/>
              <a:t>Meubelen is één van de grootste fracties op de huidige milieustraten;</a:t>
            </a:r>
          </a:p>
          <a:p>
            <a:r>
              <a:rPr lang="nl-NL" noProof="0"/>
              <a:t>Meubelen zijn samengesteld uit verschillende materialen;</a:t>
            </a:r>
          </a:p>
          <a:p>
            <a:r>
              <a:rPr lang="nl-NL" noProof="0"/>
              <a:t>Een deel van de meubelen is het renoveren waard (circulaire economie);</a:t>
            </a:r>
          </a:p>
          <a:p>
            <a:r>
              <a:rPr lang="nl-NL" noProof="0"/>
              <a:t>Geschikt voor een hoogwaardige recycling door demontage (preventie van verbranden);</a:t>
            </a:r>
          </a:p>
          <a:p>
            <a:r>
              <a:rPr lang="nl-NL" noProof="0"/>
              <a:t>Gemeente Breda heeft een demontagehal van 2500 m2.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E8F4DBB-2660-DD17-082B-AFA7FFF40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0130" y="3654978"/>
            <a:ext cx="2750753" cy="230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727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2079-4714-476E-215A-F4C6CC114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2 </a:t>
            </a:r>
            <a:r>
              <a:rPr lang="nl-NL" noProof="0" err="1"/>
              <a:t>Electr</a:t>
            </a:r>
            <a:r>
              <a:rPr lang="nl-NL" noProof="0"/>
              <a:t>(ON)</a:t>
            </a:r>
            <a:r>
              <a:rPr lang="nl-NL" noProof="0" err="1"/>
              <a:t>ische</a:t>
            </a:r>
            <a:r>
              <a:rPr lang="nl-NL" noProof="0"/>
              <a:t> Apparaten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FD96B27-0889-8AE0-2574-4079EE820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75480" cy="4351338"/>
          </a:xfrm>
        </p:spPr>
        <p:txBody>
          <a:bodyPr>
            <a:normAutofit fontScale="92500" lnSpcReduction="10000"/>
          </a:bodyPr>
          <a:lstStyle/>
          <a:p>
            <a:r>
              <a:rPr lang="nl-NL" noProof="0"/>
              <a:t>Road2work repareert en Demonteert </a:t>
            </a:r>
            <a:r>
              <a:rPr lang="nl-NL" noProof="0" err="1"/>
              <a:t>electr</a:t>
            </a:r>
            <a:r>
              <a:rPr lang="nl-NL" noProof="0"/>
              <a:t>(on)</a:t>
            </a:r>
            <a:r>
              <a:rPr lang="nl-NL" noProof="0" err="1"/>
              <a:t>ische</a:t>
            </a:r>
            <a:r>
              <a:rPr lang="nl-NL" noProof="0"/>
              <a:t> apparaten;</a:t>
            </a:r>
          </a:p>
          <a:p>
            <a:r>
              <a:rPr lang="nl-NL" noProof="0"/>
              <a:t>Road2work wil met Ai onderzoeken welke sortering gerobotiseerd en automatisch kan plaatsvinden;</a:t>
            </a:r>
          </a:p>
          <a:p>
            <a:r>
              <a:rPr lang="nl-NL" noProof="0"/>
              <a:t>Avri is in gesprek over mogelijke samenwerking;</a:t>
            </a:r>
          </a:p>
          <a:p>
            <a:r>
              <a:rPr lang="nl-NL" noProof="0"/>
              <a:t>Ruimte nodig voor sortering. Verwerking op bestaande locaties Road2Work.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3954070-24EA-786C-59CD-D1D5A7649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454" y="4964036"/>
            <a:ext cx="5134692" cy="1095528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D20B7E3-C508-D17C-6CA7-C8B010885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929" y="2086612"/>
            <a:ext cx="5386871" cy="26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857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24EE4F-7DDF-4CE0-E591-12716747A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3 Doorgeeftas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E0A5AD-A05A-53E4-EB4B-5A5A89A44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64760" cy="4351338"/>
          </a:xfrm>
        </p:spPr>
        <p:txBody>
          <a:bodyPr>
            <a:normAutofit fontScale="92500" lnSpcReduction="10000"/>
          </a:bodyPr>
          <a:lstStyle/>
          <a:p>
            <a:r>
              <a:rPr lang="nl-NL" noProof="0"/>
              <a:t>Het uitsorteren van producten uit de doorgeeftas, heeft veel overeenkomsten met de sorteerhandelingen op het Circulair ambachtscentrum;</a:t>
            </a:r>
          </a:p>
          <a:p>
            <a:r>
              <a:rPr lang="nl-NL" noProof="0"/>
              <a:t>Producten en materialen doorlopen dezelfde fijn sortering als een deel van de producten op het CA Medel (synergie);</a:t>
            </a:r>
          </a:p>
          <a:p>
            <a:r>
              <a:rPr lang="nl-NL" noProof="0"/>
              <a:t>Veilige en ruime werkplaats voor mensen met een afstand tot de arbeidsmarkt.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760C9AD-4C5E-749F-8B25-A7DE1B926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9383" y="1445273"/>
            <a:ext cx="2819794" cy="435353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12ACF08-D857-98BF-4912-EF346FED1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2400" y="562153"/>
            <a:ext cx="2234758" cy="9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931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4F6F3D-5917-C17F-E0CD-903D175A8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noProof="0"/>
              <a:t>4 Cirtex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2CF40E-498E-6FA1-27C8-576406E98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nl-NL" noProof="0"/>
              <a:t>Circulair en ambachtelijk werk dat goed aansluit bij de ambities op het Circulair Ambachtscentrum Medel (synergie);</a:t>
            </a:r>
          </a:p>
          <a:p>
            <a:r>
              <a:rPr lang="nl-NL" noProof="0"/>
              <a:t>Betalen nu commerciële huur aan private verhuurder;</a:t>
            </a:r>
          </a:p>
          <a:p>
            <a:r>
              <a:rPr lang="nl-NL" noProof="0"/>
              <a:t>Past goed in huidige ontwerp in activiteit en omvang van werkzaamheden;</a:t>
            </a:r>
          </a:p>
          <a:p>
            <a:r>
              <a:rPr lang="nl-NL" noProof="0"/>
              <a:t>Betere laad- en losmogelijkheden dan in het huidige pand. Bv hoge laad/los deur;</a:t>
            </a:r>
          </a:p>
          <a:p>
            <a:r>
              <a:rPr lang="nl-NL" noProof="0"/>
              <a:t>Ruimte: ongeveer 2000 m2.</a:t>
            </a:r>
          </a:p>
          <a:p>
            <a:endParaRPr lang="nl-NL" noProof="0"/>
          </a:p>
          <a:p>
            <a:endParaRPr lang="nl-NL" noProof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8B1D5FE-12BA-ECE6-FC9C-81B938280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878" y="2985137"/>
            <a:ext cx="4316223" cy="151574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AA3DA90-B3EC-14B7-F717-95AB24387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569" y="4794088"/>
            <a:ext cx="3810532" cy="116221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CEED24F-0224-0326-2363-848852FFE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2516" y="737236"/>
            <a:ext cx="4010585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63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8C48A-A5DE-E4F8-4422-E51BEC556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505F70C-B46C-94A0-B1DB-40EEC7520C80}"/>
              </a:ext>
            </a:extLst>
          </p:cNvPr>
          <p:cNvSpPr txBox="1">
            <a:spLocks/>
          </p:cNvSpPr>
          <p:nvPr/>
        </p:nvSpPr>
        <p:spPr>
          <a:xfrm>
            <a:off x="1295400" y="2826616"/>
            <a:ext cx="9601200" cy="120476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1</a:t>
            </a:r>
            <a:r>
              <a:rPr lang="nl-NL" baseline="30000"/>
              <a:t>ste</a:t>
            </a:r>
            <a:r>
              <a:rPr lang="nl-NL"/>
              <a:t> BEGROTINGSWIJZIGING 2026</a:t>
            </a:r>
          </a:p>
        </p:txBody>
      </p:sp>
    </p:spTree>
    <p:extLst>
      <p:ext uri="{BB962C8B-B14F-4D97-AF65-F5344CB8AC3E}">
        <p14:creationId xmlns:p14="http://schemas.microsoft.com/office/powerpoint/2010/main" val="41586956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AC6114-EA12-14CB-802C-2D07A5B78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5 pilot Hergebruik van verf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30790A4-B892-9B7F-ED8A-AFDABA8795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3920" y="1690688"/>
            <a:ext cx="4325816" cy="43513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C7047B0-02E5-B4FE-4849-A0F16D043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038" y="1690688"/>
            <a:ext cx="2534004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737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7BC9F8-BE19-45F0-488F-847077216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noProof="0"/>
              <a:t>6 Pilot Hergebruik van gereedschappen, naaimachines en Strijkijzers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887ECE7-2AB1-94D7-D03B-2D912C362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06905"/>
            <a:ext cx="7171928" cy="43513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C6D6435-1FC4-3B47-C95B-3A90F5AC8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0407" y="1489295"/>
            <a:ext cx="2505425" cy="140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742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5CEEFF-CA29-0862-2C0C-50646C885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29117" cy="1460500"/>
          </a:xfrm>
        </p:spPr>
        <p:txBody>
          <a:bodyPr>
            <a:normAutofit fontScale="90000"/>
          </a:bodyPr>
          <a:lstStyle/>
          <a:p>
            <a:r>
              <a:rPr lang="nl-NL" noProof="0"/>
              <a:t>Van harte welkom op de Informele Raadsinformatiemiddag </a:t>
            </a:r>
            <a:r>
              <a:rPr lang="nl-NL"/>
              <a:t>van CA </a:t>
            </a:r>
            <a:r>
              <a:rPr lang="nl-NL" err="1"/>
              <a:t>Medel</a:t>
            </a:r>
            <a:endParaRPr lang="nl-NL" i="1" noProof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91960A-762E-67C3-4C7B-9DC86D08F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91850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200000"/>
              </a:lnSpc>
            </a:pPr>
            <a:r>
              <a:rPr lang="nl-NL" sz="3600" noProof="0"/>
              <a:t>Wanneer		: vrijdag 21 november 2025</a:t>
            </a:r>
          </a:p>
          <a:p>
            <a:pPr>
              <a:lnSpc>
                <a:spcPct val="200000"/>
              </a:lnSpc>
            </a:pPr>
            <a:r>
              <a:rPr lang="nl-NL" sz="3600"/>
              <a:t>Tijd	</a:t>
            </a:r>
            <a:r>
              <a:rPr lang="nl-NL" sz="3600" noProof="0"/>
              <a:t>		: 15:00 – 17:00 uur  </a:t>
            </a:r>
          </a:p>
          <a:p>
            <a:pPr>
              <a:lnSpc>
                <a:spcPct val="200000"/>
              </a:lnSpc>
            </a:pPr>
            <a:r>
              <a:rPr lang="nl-NL" sz="3600" noProof="0"/>
              <a:t>Waar		: Avri Geldermalsen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sz="2400" b="1"/>
              <a:t>Noteer deze datum alvast in uw agenda! Tijdens deze informele bijeenkomst praten wij u graag verder bij over de actuele stand van zaken rondom CA </a:t>
            </a:r>
            <a:r>
              <a:rPr lang="nl-NL" sz="2400" b="1" err="1"/>
              <a:t>Medel</a:t>
            </a:r>
            <a:r>
              <a:rPr lang="nl-NL" sz="2400" b="1"/>
              <a:t>. </a:t>
            </a:r>
            <a:br>
              <a:rPr lang="nl-NL" sz="2400" b="1"/>
            </a:br>
            <a:r>
              <a:rPr lang="nl-NL" sz="2400" b="1"/>
              <a:t>Nadere informatie ontvangt u binnenkort via een uitnodiging.</a:t>
            </a:r>
            <a:endParaRPr lang="nl-NL" sz="2400" noProof="0"/>
          </a:p>
        </p:txBody>
      </p:sp>
    </p:spTree>
    <p:extLst>
      <p:ext uri="{BB962C8B-B14F-4D97-AF65-F5344CB8AC3E}">
        <p14:creationId xmlns:p14="http://schemas.microsoft.com/office/powerpoint/2010/main" val="38395619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295FA-A73C-3D7B-A61E-488A66603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Hart met effen opvulling">
            <a:extLst>
              <a:ext uri="{FF2B5EF4-FFF2-40B4-BE49-F238E27FC236}">
                <a16:creationId xmlns:a16="http://schemas.microsoft.com/office/drawing/2014/main" id="{14E5CD0F-BA00-787B-44E7-988AECB5C1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908" r="26145" b="20901"/>
          <a:stretch/>
        </p:blipFill>
        <p:spPr>
          <a:xfrm>
            <a:off x="3383081" y="0"/>
            <a:ext cx="9737835" cy="7540609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A05CAABA-9921-3D18-BEA9-967A55EFE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6028"/>
          </a:xfrm>
        </p:spPr>
        <p:txBody>
          <a:bodyPr>
            <a:normAutofit/>
          </a:bodyPr>
          <a:lstStyle/>
          <a:p>
            <a:r>
              <a:rPr lang="nl-NL" noProof="0"/>
              <a:t>Vragen EN REACTIES </a:t>
            </a:r>
            <a:endParaRPr lang="nl-NL" b="0" noProof="0"/>
          </a:p>
        </p:txBody>
      </p:sp>
    </p:spTree>
    <p:extLst>
      <p:ext uri="{BB962C8B-B14F-4D97-AF65-F5344CB8AC3E}">
        <p14:creationId xmlns:p14="http://schemas.microsoft.com/office/powerpoint/2010/main" val="30866567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A56D7-CB33-3275-34AB-E54BD29D9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12AFA1-7838-2EFD-036F-B3846B591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Vergaderschema 2025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8359E4B6-959D-B0DD-3E07-6F4FE1639C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122055"/>
              </p:ext>
            </p:extLst>
          </p:nvPr>
        </p:nvGraphicFramePr>
        <p:xfrm>
          <a:off x="1314450" y="1338606"/>
          <a:ext cx="8951339" cy="48202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19425">
                  <a:extLst>
                    <a:ext uri="{9D8B030D-6E8A-4147-A177-3AD203B41FA5}">
                      <a16:colId xmlns:a16="http://schemas.microsoft.com/office/drawing/2014/main" val="63400886"/>
                    </a:ext>
                  </a:extLst>
                </a:gridCol>
                <a:gridCol w="3117943">
                  <a:extLst>
                    <a:ext uri="{9D8B030D-6E8A-4147-A177-3AD203B41FA5}">
                      <a16:colId xmlns:a16="http://schemas.microsoft.com/office/drawing/2014/main" val="2070538316"/>
                    </a:ext>
                  </a:extLst>
                </a:gridCol>
                <a:gridCol w="2813971">
                  <a:extLst>
                    <a:ext uri="{9D8B030D-6E8A-4147-A177-3AD203B41FA5}">
                      <a16:colId xmlns:a16="http://schemas.microsoft.com/office/drawing/2014/main" val="393626139"/>
                    </a:ext>
                  </a:extLst>
                </a:gridCol>
              </a:tblGrid>
              <a:tr h="841423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2000" b="1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Platformbijeenkomst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2000" b="1" u="none" strike="noStrike" noProof="0">
                          <a:effectLst/>
                          <a:latin typeface="+mn-lt"/>
                        </a:rPr>
                        <a:t>Raadsinformatieavond</a:t>
                      </a:r>
                      <a:endParaRPr lang="nl-NL" sz="2000" b="1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2000" b="1" u="none" strike="noStrike" noProof="0">
                          <a:effectLst/>
                          <a:latin typeface="+mn-lt"/>
                        </a:rPr>
                        <a:t>Algemeen bestuur</a:t>
                      </a:r>
                      <a:endParaRPr lang="nl-NL" sz="2000" b="1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930203"/>
                  </a:ext>
                </a:extLst>
              </a:tr>
              <a:tr h="439004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2000" u="none" strike="noStrike" noProof="0">
                          <a:effectLst/>
                          <a:latin typeface="+mn-lt"/>
                        </a:rPr>
                        <a:t>13 januari 2025</a:t>
                      </a:r>
                      <a:endParaRPr lang="nl-NL" sz="2000" b="1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200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februari 2025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2000" b="0" u="none" strike="noStrike" noProof="0">
                          <a:effectLst/>
                          <a:latin typeface="+mn-lt"/>
                        </a:rPr>
                        <a:t>13 februari 2025 </a:t>
                      </a:r>
                      <a:endParaRPr lang="nl-NL" sz="20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850389"/>
                  </a:ext>
                </a:extLst>
              </a:tr>
              <a:tr h="439004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2000" u="none" strike="noStrike" noProof="0">
                          <a:effectLst/>
                          <a:latin typeface="+mn-lt"/>
                        </a:rPr>
                        <a:t>10 maart 2025</a:t>
                      </a:r>
                      <a:endParaRPr lang="nl-NL" sz="2000" b="1" i="0" u="none" strike="noStrike" noProof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nl-NL" sz="20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200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april 2025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547590"/>
                  </a:ext>
                </a:extLst>
              </a:tr>
              <a:tr h="439004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200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april 2025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200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mei 2025</a:t>
                      </a:r>
                      <a:br>
                        <a:rPr lang="nl-NL" sz="200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nl-NL" sz="2000" b="0" i="1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bij Werkzaak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2000" b="0" u="none" strike="noStrike" noProof="0">
                          <a:effectLst/>
                          <a:latin typeface="+mn-lt"/>
                        </a:rPr>
                        <a:t>19 mei 2025</a:t>
                      </a:r>
                      <a:endParaRPr lang="nl-NL" sz="20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4696891"/>
                  </a:ext>
                </a:extLst>
              </a:tr>
              <a:tr h="1166599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2000" u="none" strike="noStrike" noProof="0">
                          <a:effectLst/>
                          <a:latin typeface="+mn-lt"/>
                        </a:rPr>
                        <a:t>2 juni 2025</a:t>
                      </a:r>
                    </a:p>
                    <a:p>
                      <a:pPr algn="ctr" fontAlgn="ctr"/>
                      <a:r>
                        <a:rPr lang="nl-NL" sz="1600" u="none" strike="noStrike" noProof="0">
                          <a:effectLst/>
                          <a:latin typeface="+mn-lt"/>
                        </a:rPr>
                        <a:t>(i.c.m. zienswijzemarkt </a:t>
                      </a:r>
                    </a:p>
                    <a:p>
                      <a:pPr algn="ctr" fontAlgn="ctr"/>
                      <a:r>
                        <a:rPr lang="nl-NL" sz="1600" u="none" strike="noStrike" noProof="0">
                          <a:effectLst/>
                          <a:latin typeface="+mn-lt"/>
                        </a:rPr>
                        <a:t>West-Betuwe)</a:t>
                      </a:r>
                      <a:endParaRPr lang="nl-NL" sz="1600" b="1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br>
                        <a:rPr lang="nl-NL" sz="2000" b="0" u="none" strike="noStrike" noProof="0">
                          <a:effectLst/>
                          <a:latin typeface="+mn-lt"/>
                        </a:rPr>
                      </a:br>
                      <a:endParaRPr lang="nl-NL" sz="20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200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 juni 2025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054980"/>
                  </a:ext>
                </a:extLst>
              </a:tr>
              <a:tr h="439004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2000" u="none" strike="noStrike" noProof="0">
                          <a:effectLst/>
                          <a:latin typeface="+mn-lt"/>
                        </a:rPr>
                        <a:t>30 juni 2025</a:t>
                      </a:r>
                      <a:endParaRPr lang="nl-NL" sz="2000" b="1" i="0" u="none" strike="noStrike" noProof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nl-NL" sz="2000" b="0" i="0" u="none" strike="noStrike" noProof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2000" b="0" u="none" strike="noStrike" noProof="0">
                          <a:effectLst/>
                          <a:latin typeface="+mn-lt"/>
                        </a:rPr>
                        <a:t>11 september 2025 </a:t>
                      </a:r>
                      <a:endParaRPr lang="nl-NL" sz="20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082975"/>
                  </a:ext>
                </a:extLst>
              </a:tr>
              <a:tr h="439004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2000" b="0" u="none" strike="noStrike" noProof="0">
                          <a:effectLst/>
                          <a:latin typeface="+mn-lt"/>
                        </a:rPr>
                        <a:t>15 september 2025</a:t>
                      </a:r>
                      <a:endParaRPr lang="nl-NL" sz="20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200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oktober 2025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2000" b="0" u="none" strike="noStrike" noProof="0">
                          <a:effectLst/>
                          <a:latin typeface="+mn-lt"/>
                        </a:rPr>
                        <a:t> 16 oktober 2025</a:t>
                      </a:r>
                      <a:endParaRPr lang="nl-NL" sz="20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07573"/>
                  </a:ext>
                </a:extLst>
              </a:tr>
              <a:tr h="439004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2000" b="1" u="none" strike="noStrike" noProof="0">
                          <a:effectLst/>
                          <a:latin typeface="+mn-lt"/>
                        </a:rPr>
                        <a:t>17 november 2025</a:t>
                      </a:r>
                      <a:endParaRPr lang="nl-NL" sz="2000" b="1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nl-NL" sz="20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200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 december 2025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023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71096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5CEEFF-CA29-0862-2C0C-50646C885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Platformbijeenkomst </a:t>
            </a:r>
            <a:endParaRPr lang="nl-NL" sz="2600" i="1" noProof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91960A-762E-67C3-4C7B-9DC86D08F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91850" cy="435133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nl-NL" sz="3600" noProof="0"/>
              <a:t>Wanneer	: 17 november 2025</a:t>
            </a:r>
          </a:p>
          <a:p>
            <a:pPr>
              <a:lnSpc>
                <a:spcPct val="200000"/>
              </a:lnSpc>
            </a:pPr>
            <a:r>
              <a:rPr lang="nl-NL" sz="3600" noProof="0"/>
              <a:t>Hoe laat		: 19:00 uur  </a:t>
            </a:r>
          </a:p>
          <a:p>
            <a:pPr>
              <a:lnSpc>
                <a:spcPct val="200000"/>
              </a:lnSpc>
            </a:pPr>
            <a:r>
              <a:rPr lang="nl-NL" sz="3600" noProof="0"/>
              <a:t>Waar		: Avri Geldermalsen</a:t>
            </a:r>
          </a:p>
        </p:txBody>
      </p:sp>
    </p:spTree>
    <p:extLst>
      <p:ext uri="{BB962C8B-B14F-4D97-AF65-F5344CB8AC3E}">
        <p14:creationId xmlns:p14="http://schemas.microsoft.com/office/powerpoint/2010/main" val="17094243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Hart met effen opvulling">
            <a:extLst>
              <a:ext uri="{FF2B5EF4-FFF2-40B4-BE49-F238E27FC236}">
                <a16:creationId xmlns:a16="http://schemas.microsoft.com/office/drawing/2014/main" id="{063B27C0-8E2D-FA55-AB81-62629AAEB6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908" r="26145" b="20901"/>
          <a:stretch/>
        </p:blipFill>
        <p:spPr>
          <a:xfrm>
            <a:off x="3383081" y="0"/>
            <a:ext cx="9737835" cy="7540609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A0A3C952-5628-3D99-6C07-5083B5D1E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6028"/>
          </a:xfrm>
        </p:spPr>
        <p:txBody>
          <a:bodyPr>
            <a:normAutofit/>
          </a:bodyPr>
          <a:lstStyle/>
          <a:p>
            <a:r>
              <a:rPr lang="nl-NL" noProof="0"/>
              <a:t>Gemeenteraadsleden,</a:t>
            </a:r>
            <a:br>
              <a:rPr lang="nl-NL" noProof="0"/>
            </a:br>
            <a:r>
              <a:rPr lang="nl-NL" noProof="0"/>
              <a:t>DANK JULLIE WEL!</a:t>
            </a:r>
            <a:endParaRPr lang="nl-NL" b="0" noProof="0"/>
          </a:p>
        </p:txBody>
      </p:sp>
    </p:spTree>
    <p:extLst>
      <p:ext uri="{BB962C8B-B14F-4D97-AF65-F5344CB8AC3E}">
        <p14:creationId xmlns:p14="http://schemas.microsoft.com/office/powerpoint/2010/main" val="8197649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5699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C98C9BD-63CF-47F3-A1EE-77C7D89FB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677F7F9C-2FFA-5EA1-5740-74FF04BB0C07}"/>
              </a:ext>
            </a:extLst>
          </p:cNvPr>
          <p:cNvSpPr txBox="1">
            <a:spLocks/>
          </p:cNvSpPr>
          <p:nvPr/>
        </p:nvSpPr>
        <p:spPr>
          <a:xfrm>
            <a:off x="1295400" y="2816970"/>
            <a:ext cx="9601200" cy="120476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noProof="0"/>
              <a:t>Bestuurlijke overdracht stortplaats </a:t>
            </a:r>
            <a:endParaRPr lang="nl-NL" sz="3600" b="0" noProof="0"/>
          </a:p>
        </p:txBody>
      </p:sp>
    </p:spTree>
    <p:extLst>
      <p:ext uri="{BB962C8B-B14F-4D97-AF65-F5344CB8AC3E}">
        <p14:creationId xmlns:p14="http://schemas.microsoft.com/office/powerpoint/2010/main" val="19823076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66B33A4-781C-1802-D6E0-E3D3559BF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39A114-23CA-52DA-D230-53A5CBE06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729" y="673736"/>
            <a:ext cx="10515600" cy="1151890"/>
          </a:xfrm>
        </p:spPr>
        <p:txBody>
          <a:bodyPr/>
          <a:lstStyle/>
          <a:p>
            <a:r>
              <a:rPr lang="nl-NL" sz="4000" noProof="0">
                <a:cs typeface="Arial"/>
              </a:rPr>
              <a:t>Vermogen stortplaats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0E7A8B05-B611-7CEB-E43F-1535CFC15D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935799"/>
              </p:ext>
            </p:extLst>
          </p:nvPr>
        </p:nvGraphicFramePr>
        <p:xfrm>
          <a:off x="838200" y="1825625"/>
          <a:ext cx="7991996" cy="3664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3421">
                  <a:extLst>
                    <a:ext uri="{9D8B030D-6E8A-4147-A177-3AD203B41FA5}">
                      <a16:colId xmlns:a16="http://schemas.microsoft.com/office/drawing/2014/main" val="778237491"/>
                    </a:ext>
                  </a:extLst>
                </a:gridCol>
                <a:gridCol w="1843915">
                  <a:extLst>
                    <a:ext uri="{9D8B030D-6E8A-4147-A177-3AD203B41FA5}">
                      <a16:colId xmlns:a16="http://schemas.microsoft.com/office/drawing/2014/main" val="1748202765"/>
                    </a:ext>
                  </a:extLst>
                </a:gridCol>
                <a:gridCol w="2074660">
                  <a:extLst>
                    <a:ext uri="{9D8B030D-6E8A-4147-A177-3AD203B41FA5}">
                      <a16:colId xmlns:a16="http://schemas.microsoft.com/office/drawing/2014/main" val="4621229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l-NL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1" noProof="0"/>
                        <a:t>Jaarrekening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1" noProof="0"/>
                        <a:t> Prognose </a:t>
                      </a:r>
                    </a:p>
                    <a:p>
                      <a:pPr lvl="0" algn="ctr">
                        <a:buNone/>
                      </a:pPr>
                      <a:r>
                        <a:rPr lang="nl-NL" b="1" noProof="0"/>
                        <a:t>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4579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noProof="0"/>
                        <a:t>Stand per 31-12-2024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nl-NL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noProof="0"/>
                        <a:t>9.640.000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6292258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r>
                        <a:rPr lang="nl-NL" noProof="0"/>
                        <a:t>Beleggingsresultaat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nl-NL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noProof="0"/>
                        <a:t>907.000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8834149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b="1" noProof="0"/>
                        <a:t>Totaal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b="1" noProof="0"/>
                        <a:t>9.866.000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b="1" noProof="0"/>
                        <a:t>10.547.000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677658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noProof="0"/>
                        <a:t>Bijdrage provincie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endParaRPr lang="nl-NL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noProof="0"/>
                        <a:t>1.000.000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659772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noProof="0"/>
                        <a:t>Rendement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endParaRPr lang="nl-NL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noProof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405457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b="1" noProof="0"/>
                        <a:t>Totaal provincie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b="1" noProof="0"/>
                        <a:t>9.866.000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b="1" noProof="0"/>
                        <a:t>11.547.000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937513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nl-NL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endParaRPr lang="nl-NL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endParaRPr lang="nl-NL" b="1" noProof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069454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b="1" noProof="0"/>
                        <a:t>AVRI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b="1" noProof="0"/>
                        <a:t>1.138.000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b="1" noProof="0"/>
                        <a:t>1.138.000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628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4439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F7FC40-0BE0-89E0-487B-6FAECF7E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402"/>
            <a:ext cx="10515600" cy="1093510"/>
          </a:xfrm>
        </p:spPr>
        <p:txBody>
          <a:bodyPr>
            <a:noAutofit/>
          </a:bodyPr>
          <a:lstStyle/>
          <a:p>
            <a:r>
              <a:rPr lang="nl-NL" sz="3200" noProof="0"/>
              <a:t>Systematiek Besluitvorming P&amp;C producten</a:t>
            </a:r>
          </a:p>
        </p:txBody>
      </p:sp>
      <p:graphicFrame>
        <p:nvGraphicFramePr>
          <p:cNvPr id="7" name="Tijdelijke aanduiding voor inhoud 6">
            <a:extLst>
              <a:ext uri="{FF2B5EF4-FFF2-40B4-BE49-F238E27FC236}">
                <a16:creationId xmlns:a16="http://schemas.microsoft.com/office/drawing/2014/main" id="{AA860D1D-4065-D8C5-CCB4-B8647BB86E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1347673"/>
              </p:ext>
            </p:extLst>
          </p:nvPr>
        </p:nvGraphicFramePr>
        <p:xfrm>
          <a:off x="838200" y="1112362"/>
          <a:ext cx="11353800" cy="5469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1EF08BA3-68D6-D31E-46C7-192F9C2DF5C9}"/>
              </a:ext>
            </a:extLst>
          </p:cNvPr>
          <p:cNvSpPr/>
          <p:nvPr/>
        </p:nvSpPr>
        <p:spPr>
          <a:xfrm>
            <a:off x="2731413" y="1631726"/>
            <a:ext cx="1424234" cy="37378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noProof="0"/>
              <a:t>Zienswijze</a:t>
            </a:r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31E5C94F-A12A-5F53-DE5F-F58870F35EE8}"/>
              </a:ext>
            </a:extLst>
          </p:cNvPr>
          <p:cNvSpPr/>
          <p:nvPr/>
        </p:nvSpPr>
        <p:spPr>
          <a:xfrm>
            <a:off x="4671766" y="1610116"/>
            <a:ext cx="1424234" cy="37378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noProof="0"/>
              <a:t>Zienswijze</a:t>
            </a:r>
          </a:p>
        </p:txBody>
      </p:sp>
      <p:cxnSp>
        <p:nvCxnSpPr>
          <p:cNvPr id="6" name="Verbindingslijn: gebogen 5">
            <a:extLst>
              <a:ext uri="{FF2B5EF4-FFF2-40B4-BE49-F238E27FC236}">
                <a16:creationId xmlns:a16="http://schemas.microsoft.com/office/drawing/2014/main" id="{FF37C092-AB51-D36C-EDFF-C1EB07E1926B}"/>
              </a:ext>
            </a:extLst>
          </p:cNvPr>
          <p:cNvCxnSpPr>
            <a:cxnSpLocks/>
          </p:cNvCxnSpPr>
          <p:nvPr/>
        </p:nvCxnSpPr>
        <p:spPr>
          <a:xfrm rot="16200000" flipH="1">
            <a:off x="2979648" y="4293911"/>
            <a:ext cx="2328424" cy="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FC8CF718-664B-42F0-E5B3-90546328B935}"/>
              </a:ext>
            </a:extLst>
          </p:cNvPr>
          <p:cNvCxnSpPr/>
          <p:nvPr/>
        </p:nvCxnSpPr>
        <p:spPr>
          <a:xfrm>
            <a:off x="6171416" y="2875174"/>
            <a:ext cx="0" cy="23284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B8E3DBFC-07B7-8FA4-E6CB-43C03773CB95}"/>
              </a:ext>
            </a:extLst>
          </p:cNvPr>
          <p:cNvSpPr/>
          <p:nvPr/>
        </p:nvSpPr>
        <p:spPr>
          <a:xfrm>
            <a:off x="8505332" y="1610116"/>
            <a:ext cx="1424234" cy="37378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noProof="0"/>
              <a:t>Zienswijze</a:t>
            </a:r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B498772D-13E0-5663-DEE8-303EC39DC015}"/>
              </a:ext>
            </a:extLst>
          </p:cNvPr>
          <p:cNvCxnSpPr/>
          <p:nvPr/>
        </p:nvCxnSpPr>
        <p:spPr>
          <a:xfrm>
            <a:off x="3940404" y="2005508"/>
            <a:ext cx="857839" cy="662278"/>
          </a:xfrm>
          <a:prstGeom prst="straightConnector1">
            <a:avLst/>
          </a:prstGeom>
          <a:ln>
            <a:solidFill>
              <a:schemeClr val="accent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7250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027E2CC-67B3-02DB-29A0-C40F3CAD8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78B2D9-DDE1-B1CF-9664-C2A0D51C4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29" y="673736"/>
            <a:ext cx="10553700" cy="631190"/>
          </a:xfrm>
        </p:spPr>
        <p:txBody>
          <a:bodyPr>
            <a:normAutofit fontScale="90000"/>
          </a:bodyPr>
          <a:lstStyle/>
          <a:p>
            <a:r>
              <a:rPr lang="nl-NL" sz="4000" noProof="0">
                <a:cs typeface="Arial"/>
              </a:rPr>
              <a:t>Benodigd stortplaats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806D12DC-4E7E-FAC6-4179-C0DB74959D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7268888"/>
              </p:ext>
            </p:extLst>
          </p:nvPr>
        </p:nvGraphicFramePr>
        <p:xfrm>
          <a:off x="904568" y="1419225"/>
          <a:ext cx="8619442" cy="3664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6077">
                  <a:extLst>
                    <a:ext uri="{9D8B030D-6E8A-4147-A177-3AD203B41FA5}">
                      <a16:colId xmlns:a16="http://schemas.microsoft.com/office/drawing/2014/main" val="778237491"/>
                    </a:ext>
                  </a:extLst>
                </a:gridCol>
                <a:gridCol w="1869778">
                  <a:extLst>
                    <a:ext uri="{9D8B030D-6E8A-4147-A177-3AD203B41FA5}">
                      <a16:colId xmlns:a16="http://schemas.microsoft.com/office/drawing/2014/main" val="1748202765"/>
                    </a:ext>
                  </a:extLst>
                </a:gridCol>
                <a:gridCol w="1695572">
                  <a:extLst>
                    <a:ext uri="{9D8B030D-6E8A-4147-A177-3AD203B41FA5}">
                      <a16:colId xmlns:a16="http://schemas.microsoft.com/office/drawing/2014/main" val="462122914"/>
                    </a:ext>
                  </a:extLst>
                </a:gridCol>
                <a:gridCol w="1558015">
                  <a:extLst>
                    <a:ext uri="{9D8B030D-6E8A-4147-A177-3AD203B41FA5}">
                      <a16:colId xmlns:a16="http://schemas.microsoft.com/office/drawing/2014/main" val="17586481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noProof="0"/>
                        <a:t>Omschrijving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1" noProof="0"/>
                        <a:t>Jaarrekening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1" noProof="0"/>
                        <a:t>Prognose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nl-NL" b="1" noProof="0"/>
                        <a:t>Effect BURAP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4579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noProof="0"/>
                        <a:t>Berekend vermogen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noProof="0"/>
                        <a:t>11.004.000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noProof="0"/>
                        <a:t>13.457.000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noProof="0"/>
                        <a:t>-2.453.000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6292258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r>
                        <a:rPr lang="nl-NL" noProof="0"/>
                        <a:t>Gespaard vermogen Provincie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noProof="0"/>
                        <a:t>9.866.000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noProof="0"/>
                        <a:t>11.547.000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noProof="0"/>
                        <a:t>1.665.000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8834149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b="0" noProof="0"/>
                        <a:t>Nog te betalen AVRI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b="0" noProof="0"/>
                        <a:t>1.138.000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b="0" noProof="0"/>
                        <a:t>1.918.000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b="0" noProof="0"/>
                        <a:t>-780.000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673880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b="1" noProof="0"/>
                        <a:t>Totaal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b="1" noProof="0"/>
                        <a:t>0</a:t>
                      </a:r>
                      <a:endParaRPr lang="nl-NL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b="1" noProof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sz="1800" b="1" i="0" u="none" strike="noStrike" noProof="0">
                          <a:solidFill>
                            <a:srgbClr val="405C68"/>
                          </a:solidFill>
                          <a:latin typeface="Arial"/>
                        </a:rPr>
                        <a:t>0</a:t>
                      </a:r>
                      <a:endParaRPr lang="nl-NL" noProof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677658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nl-NL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endParaRPr lang="nl-NL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endParaRPr lang="nl-NL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endParaRPr lang="nl-NL" noProof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659772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noProof="0"/>
                        <a:t>Risico peilbuizen: 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noProof="0"/>
                        <a:t>1.039.000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noProof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noProof="0"/>
                        <a:t>1.039.000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405457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b="0" noProof="0"/>
                        <a:t>Risico rente: 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b="0" noProof="0"/>
                        <a:t>588.000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b="0" noProof="0"/>
                        <a:t>588.000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endParaRPr lang="nl-NL" b="0" noProof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4656177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b="1" noProof="0"/>
                        <a:t>Totaal risico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b="1" noProof="0"/>
                        <a:t>1.647.000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b="1" noProof="0"/>
                        <a:t>588.000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nl-NL" b="1" noProof="0"/>
                        <a:t>1.039.000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9375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4738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8009D6B-0F3A-383C-8ACF-61F2B242F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5808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BD23DF-4FBF-0605-9BE4-85FAC6577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Begrotingswijziging 2026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F7B415-338B-2297-1A81-1B9A38B53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Actualisatie primaire begroting 2026 </a:t>
            </a:r>
          </a:p>
          <a:p>
            <a:pPr lvl="1"/>
            <a:r>
              <a:rPr lang="nl-NL"/>
              <a:t>Primaire begroting opgesteld in mei 2025</a:t>
            </a:r>
          </a:p>
          <a:p>
            <a:pPr lvl="1"/>
            <a:r>
              <a:rPr lang="nl-NL"/>
              <a:t>Vastgesteld door het AB 15 september 2025</a:t>
            </a:r>
          </a:p>
          <a:p>
            <a:pPr lvl="1"/>
            <a:r>
              <a:rPr lang="nl-NL"/>
              <a:t>Betreft ontwikkelingen na opstelling begroting</a:t>
            </a:r>
          </a:p>
          <a:p>
            <a:pPr lvl="1"/>
            <a:r>
              <a:rPr lang="nl-NL"/>
              <a:t>Ombuigingsvoorstellen volgen separaat </a:t>
            </a:r>
            <a:br>
              <a:rPr lang="nl-NL"/>
            </a:br>
            <a:endParaRPr lang="nl-NL"/>
          </a:p>
          <a:p>
            <a:r>
              <a:rPr lang="nl-NL"/>
              <a:t>Actualisatie tarieven afvalstoffenheffing</a:t>
            </a:r>
            <a:br>
              <a:rPr lang="nl-NL"/>
            </a:br>
            <a:endParaRPr lang="nl-NL"/>
          </a:p>
          <a:p>
            <a:r>
              <a:rPr lang="nl-NL"/>
              <a:t>Geen wijziging van beleid</a:t>
            </a:r>
          </a:p>
          <a:p>
            <a:pPr marL="0" indent="0">
              <a:buNone/>
            </a:pPr>
            <a:endParaRPr lang="nl-NL"/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1640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52D2B2-0139-36ED-F8D5-80C988589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2026 Basispakket (€ 184.000 N)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DD2FA76-9B83-BBAE-0066-E3BF0B138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0042"/>
            <a:ext cx="10515600" cy="4636921"/>
          </a:xfrm>
        </p:spPr>
        <p:txBody>
          <a:bodyPr>
            <a:normAutofit/>
          </a:bodyPr>
          <a:lstStyle/>
          <a:p>
            <a:r>
              <a:rPr lang="nl-NL" sz="2400"/>
              <a:t>Afval en grondstofstromen €64.000 nadeel:</a:t>
            </a:r>
          </a:p>
          <a:p>
            <a:pPr lvl="1"/>
            <a:r>
              <a:rPr lang="nl-NL" sz="1800"/>
              <a:t>€ 117.000 nadeel door wijziging tarief verwerking restafval (aanbesteding).</a:t>
            </a:r>
          </a:p>
          <a:p>
            <a:pPr lvl="1"/>
            <a:r>
              <a:rPr lang="nl-NL" sz="1800"/>
              <a:t>€ 55.000 nadeel door afvoer lachgascilinders – lopend bodemonderzoek; nog onduidelijk of incidenteel of structureel.</a:t>
            </a:r>
          </a:p>
          <a:p>
            <a:pPr lvl="1"/>
            <a:r>
              <a:rPr lang="nl-NL" sz="1800"/>
              <a:t>€ 108.000 incidenteel voordeel door verwerkingsopbrengsten ijzer (schroot) en papier. </a:t>
            </a:r>
            <a:endParaRPr lang="nl-NL" sz="2000"/>
          </a:p>
          <a:p>
            <a:r>
              <a:rPr lang="nl-NL" sz="2400"/>
              <a:t>Besluit BERAP AB 16 oktober 2025 – incidenteel nadeel €120.000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D3836882-67FF-1CB2-F995-1E4FE565A6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623576"/>
              </p:ext>
            </p:extLst>
          </p:nvPr>
        </p:nvGraphicFramePr>
        <p:xfrm>
          <a:off x="1230630" y="4007803"/>
          <a:ext cx="3695700" cy="2228850"/>
        </p:xfrm>
        <a:graphic>
          <a:graphicData uri="http://schemas.openxmlformats.org/drawingml/2006/table">
            <a:tbl>
              <a:tblPr/>
              <a:tblGrid>
                <a:gridCol w="3695700">
                  <a:extLst>
                    <a:ext uri="{9D8B030D-6E8A-4147-A177-3AD203B41FA5}">
                      <a16:colId xmlns:a16="http://schemas.microsoft.com/office/drawing/2014/main" val="3222070804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nl-NL" sz="1100" b="1" i="1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Investeringskredieten </a:t>
                      </a:r>
                      <a:r>
                        <a:rPr lang="nl-NL" sz="1100" b="1" i="1" u="none" strike="noStrike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Avri</a:t>
                      </a:r>
                      <a:r>
                        <a:rPr lang="nl-NL" sz="1100" b="1" i="1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BERAP 2025 (Bedragen x </a:t>
                      </a:r>
                      <a:r>
                        <a:rPr lang="nl-NL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</a:t>
                      </a:r>
                      <a:r>
                        <a:rPr lang="nl-NL" sz="1100" b="1" i="1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1.000)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84316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Minicontainers (BG 2025 / €435.000)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927147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Vervanging zijladers 109, 110, 115 en 116 (BR 2025 / €1.160.000)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660868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Veiligheidsmaatregelen milieustraten (BR 25 / €400.000)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397956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Inzameling Tractie vv 952 heftruck (BG 2024 / € 20.000)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90983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Extra bedrijfswagen inzameling (50K) 2024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339079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Camerasysteem terrein Gelder. (BR 25 / €24.500) 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716753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Toegangscontrole ondergrondse textielcontainers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403845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Bovengrondse brengvoorziening (BG 25 / €50.000)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50754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Tabel uit BERAP 2025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4635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859439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B991A3-D0E3-5729-5A58-0AE525165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2026 Pluspakket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7EA710-66B3-0DB8-9E67-4E001D391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Ontvlechting en bijbehorende frictiekosten volgen na definitieve berekeningen (verwachting medio november 2025)</a:t>
            </a:r>
          </a:p>
          <a:p>
            <a:pPr lvl="1"/>
            <a:r>
              <a:rPr lang="nl-NL"/>
              <a:t>Handhaving pluspakket Tiel, Zaltbommel en Culemborg</a:t>
            </a:r>
          </a:p>
          <a:p>
            <a:pPr lvl="1"/>
            <a:r>
              <a:rPr lang="nl-NL"/>
              <a:t>IBOR Groen-taken Neder-Betuwe</a:t>
            </a:r>
            <a:br>
              <a:rPr lang="nl-NL"/>
            </a:br>
            <a:endParaRPr lang="nl-NL"/>
          </a:p>
          <a:p>
            <a:pPr marL="0" indent="0">
              <a:buNone/>
            </a:pPr>
            <a:endParaRPr lang="nl-NL"/>
          </a:p>
          <a:p>
            <a:r>
              <a:rPr lang="nl-NL"/>
              <a:t>Voor GR-begroting geen financieel effect</a:t>
            </a:r>
          </a:p>
        </p:txBody>
      </p:sp>
    </p:spTree>
    <p:extLst>
      <p:ext uri="{BB962C8B-B14F-4D97-AF65-F5344CB8AC3E}">
        <p14:creationId xmlns:p14="http://schemas.microsoft.com/office/powerpoint/2010/main" val="3449423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B0D127-B4BA-CFE6-1EB0-057F27556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2026 Bedrijfsafval (€43.000 N)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5672D0-5971-03B5-A21C-3DF14A35A7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Daling winst door minder papier inzameling bedrijven €20.000 nadeel</a:t>
            </a:r>
            <a:br>
              <a:rPr lang="nl-NL"/>
            </a:br>
            <a:endParaRPr lang="nl-NL"/>
          </a:p>
          <a:p>
            <a:r>
              <a:rPr lang="nl-NL"/>
              <a:t>Opbrengsten bedrijfsrestafval €15.000 nadeel </a:t>
            </a:r>
            <a:br>
              <a:rPr lang="nl-NL"/>
            </a:br>
            <a:endParaRPr lang="nl-NL"/>
          </a:p>
          <a:p>
            <a:r>
              <a:rPr lang="nl-NL"/>
              <a:t>Investeringen reeds besloten in </a:t>
            </a:r>
            <a:r>
              <a:rPr lang="nl-NL" err="1"/>
              <a:t>bestuursrapportage</a:t>
            </a:r>
            <a:r>
              <a:rPr lang="nl-NL"/>
              <a:t> 2025 €19.000 nadeel </a:t>
            </a:r>
            <a:br>
              <a:rPr lang="nl-NL"/>
            </a:br>
            <a:endParaRPr lang="nl-NL"/>
          </a:p>
          <a:p>
            <a:r>
              <a:rPr lang="nl-NL"/>
              <a:t>Mutatie t.l.v. reserve bedrijfsafval, verwachtte nadeel (excl. VPB) €43.000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382070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aerofilm">
  <a:themeElements>
    <a:clrScheme name="AVRI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83B81A"/>
      </a:accent1>
      <a:accent2>
        <a:srgbClr val="EF7D00"/>
      </a:accent2>
      <a:accent3>
        <a:srgbClr val="69ABDE"/>
      </a:accent3>
      <a:accent4>
        <a:srgbClr val="BE0D0D"/>
      </a:accent4>
      <a:accent5>
        <a:srgbClr val="353D41"/>
      </a:accent5>
      <a:accent6>
        <a:srgbClr val="BCCCDA"/>
      </a:accent6>
      <a:hlink>
        <a:srgbClr val="69ABDE"/>
      </a:hlink>
      <a:folHlink>
        <a:srgbClr val="BE595B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erofilm" id="{42363D40-F99E-A744-9CFF-F991CB4A77DE}" vid="{7F9A28F1-5446-DC49-83FA-113D3BD3386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9699D9B5BE244D9990857EA368B8EC" ma:contentTypeVersion="14" ma:contentTypeDescription="Create a new document." ma:contentTypeScope="" ma:versionID="574e158b51790eefad2c5c6e9d3a2c73">
  <xsd:schema xmlns:xsd="http://www.w3.org/2001/XMLSchema" xmlns:xs="http://www.w3.org/2001/XMLSchema" xmlns:p="http://schemas.microsoft.com/office/2006/metadata/properties" xmlns:ns2="7df652b6-bf48-4ce8-8089-a61fed241f09" xmlns:ns3="c78e2fa2-8c03-4889-b561-4d1d6e8fe56e" targetNamespace="http://schemas.microsoft.com/office/2006/metadata/properties" ma:root="true" ma:fieldsID="45032d3c325cf0446709d0f8aeff6fb0" ns2:_="" ns3:_="">
    <xsd:import namespace="7df652b6-bf48-4ce8-8089-a61fed241f09"/>
    <xsd:import namespace="c78e2fa2-8c03-4889-b561-4d1d6e8fe56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lcf76f155ced4ddcb4097134ff3c332f" minOccurs="0"/>
                <xsd:element ref="ns2:TaxCatchAll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f652b6-bf48-4ce8-8089-a61fed241f0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240a6042-fb59-4e2e-9b5e-c63c0987bd5b}" ma:internalName="TaxCatchAll" ma:showField="CatchAllData" ma:web="7df652b6-bf48-4ce8-8089-a61fed241f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8e2fa2-8c03-4889-b561-4d1d6e8fe5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58200a91-694e-4749-bb92-7cfd6d1a52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df652b6-bf48-4ce8-8089-a61fed241f09">
      <UserInfo>
        <DisplayName>Lucie Arntz</DisplayName>
        <AccountId>40</AccountId>
        <AccountType/>
      </UserInfo>
      <UserInfo>
        <DisplayName>spsearch</DisplayName>
        <AccountId>11</AccountId>
        <AccountType/>
      </UserInfo>
      <UserInfo>
        <DisplayName>Iris Midavaine</DisplayName>
        <AccountId>33</AccountId>
        <AccountType/>
      </UserInfo>
      <UserInfo>
        <DisplayName>Simon de Koning</DisplayName>
        <AccountId>42</AccountId>
        <AccountType/>
      </UserInfo>
      <UserInfo>
        <DisplayName>Clemens Berntsen</DisplayName>
        <AccountId>32</AccountId>
        <AccountType/>
      </UserInfo>
      <UserInfo>
        <DisplayName>Wouter van de Werken</DisplayName>
        <AccountId>47</AccountId>
        <AccountType/>
      </UserInfo>
      <UserInfo>
        <DisplayName>Chanel Witting</DisplayName>
        <AccountId>35</AccountId>
        <AccountType/>
      </UserInfo>
      <UserInfo>
        <DisplayName>Annemarie Brinks</DisplayName>
        <AccountId>19</AccountId>
        <AccountType/>
      </UserInfo>
      <UserInfo>
        <DisplayName>Cees Brouwer</DisplayName>
        <AccountId>24</AccountId>
        <AccountType/>
      </UserInfo>
      <UserInfo>
        <DisplayName>Walter Brouwer</DisplayName>
        <AccountId>16</AccountId>
        <AccountType/>
      </UserInfo>
      <UserInfo>
        <DisplayName>Arie Bok</DisplayName>
        <AccountId>15</AccountId>
        <AccountType/>
      </UserInfo>
      <UserInfo>
        <DisplayName>Christine Waasdorp</DisplayName>
        <AccountId>9</AccountId>
        <AccountType/>
      </UserInfo>
      <UserInfo>
        <DisplayName>Berna Deiman</DisplayName>
        <AccountId>74</AccountId>
        <AccountType/>
      </UserInfo>
      <UserInfo>
        <DisplayName>Henriëtte de Vries</DisplayName>
        <AccountId>72</AccountId>
        <AccountType/>
      </UserInfo>
      <UserInfo>
        <DisplayName>Niek Vergeer</DisplayName>
        <AccountId>71</AccountId>
        <AccountType/>
      </UserInfo>
      <UserInfo>
        <DisplayName>Muriel van Winckel</DisplayName>
        <AccountId>97</AccountId>
        <AccountType/>
      </UserInfo>
      <UserInfo>
        <DisplayName>Bestuurssecretariaat</DisplayName>
        <AccountId>25</AccountId>
        <AccountType/>
      </UserInfo>
      <UserInfo>
        <DisplayName>Marjo Scheer</DisplayName>
        <AccountId>101</AccountId>
        <AccountType/>
      </UserInfo>
      <UserInfo>
        <DisplayName>Sebastiaan Willemsen</DisplayName>
        <AccountId>102</AccountId>
        <AccountType/>
      </UserInfo>
      <UserInfo>
        <DisplayName>Nadine Schalk</DisplayName>
        <AccountId>109</AccountId>
        <AccountType/>
      </UserInfo>
      <UserInfo>
        <DisplayName>Chantal Houweling</DisplayName>
        <AccountId>110</AccountId>
        <AccountType/>
      </UserInfo>
    </SharedWithUsers>
    <MediaLengthInSeconds xmlns="c78e2fa2-8c03-4889-b561-4d1d6e8fe56e" xsi:nil="true"/>
    <TaxCatchAll xmlns="7df652b6-bf48-4ce8-8089-a61fed241f09" xsi:nil="true"/>
    <lcf76f155ced4ddcb4097134ff3c332f xmlns="c78e2fa2-8c03-4889-b561-4d1d6e8fe56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4AA9A76-F3BF-43D1-842E-8387F3E2BF15}">
  <ds:schemaRefs>
    <ds:schemaRef ds:uri="7df652b6-bf48-4ce8-8089-a61fed241f09"/>
    <ds:schemaRef ds:uri="c78e2fa2-8c03-4889-b561-4d1d6e8fe56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839CF59-9C82-4158-A2B1-E53EB7921B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9BBB4D-11D4-43CC-8C68-4DA1E50DF97D}">
  <ds:schemaRefs>
    <ds:schemaRef ds:uri="7df652b6-bf48-4ce8-8089-a61fed241f09"/>
    <ds:schemaRef ds:uri="c78e2fa2-8c03-4889-b561-4d1d6e8fe56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262b6988-12ed-43f8-8c0f-7c878165aa17}" enabled="0" method="" siteId="{262b6988-12ed-43f8-8c0f-7c878165aa1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51</Slides>
  <Notes>4</Notes>
  <HiddenSlides>22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aerofilm</vt:lpstr>
      <vt:lpstr>Welkom </vt:lpstr>
      <vt:lpstr>Agenda </vt:lpstr>
      <vt:lpstr>Bijeenkomsten Avri - Uitleg</vt:lpstr>
      <vt:lpstr>PowerPoint Presentation</vt:lpstr>
      <vt:lpstr>Systematiek Besluitvorming P&amp;C producten</vt:lpstr>
      <vt:lpstr>Begrotingswijziging 2026</vt:lpstr>
      <vt:lpstr>2026 Basispakket (€ 184.000 N)</vt:lpstr>
      <vt:lpstr>2026 Pluspakket</vt:lpstr>
      <vt:lpstr>2026 Bedrijfsafval (€43.000 N)</vt:lpstr>
      <vt:lpstr>Investeringen </vt:lpstr>
      <vt:lpstr>* brengvoorziening</vt:lpstr>
      <vt:lpstr>Ombuigingsvoorstellen</vt:lpstr>
      <vt:lpstr>Ombuigingsvoorstellen</vt:lpstr>
      <vt:lpstr>Ombuigingsvoorstellen </vt:lpstr>
      <vt:lpstr>Impact op Tarieven 2026 (1)</vt:lpstr>
      <vt:lpstr>PowerPoint Presentation</vt:lpstr>
      <vt:lpstr>PowerPoint Presentation</vt:lpstr>
      <vt:lpstr>PLASTIC TAKS EN CO2</vt:lpstr>
      <vt:lpstr>PLASTIc TAKS</vt:lpstr>
      <vt:lpstr>Impact op Tarieven 2026 (2)</vt:lpstr>
      <vt:lpstr>Vragen EN REACTIES </vt:lpstr>
      <vt:lpstr>PowerPoint Presentation</vt:lpstr>
      <vt:lpstr>BESTUURLIJKE pROCES</vt:lpstr>
      <vt:lpstr>Vragen EN REACTIES </vt:lpstr>
      <vt:lpstr>PowerPoint Presentation</vt:lpstr>
      <vt:lpstr>Tijdlijn besluitvorming en uitvoering Circulair Ambachtscentrum Medel</vt:lpstr>
      <vt:lpstr>Uitdagingen</vt:lpstr>
      <vt:lpstr>Schetsontwerp CA Medel</vt:lpstr>
      <vt:lpstr>3D-weergave CA Medel</vt:lpstr>
      <vt:lpstr>One stop drop-zone</vt:lpstr>
      <vt:lpstr>Achterzijde gebouw met bulkinzameling</vt:lpstr>
      <vt:lpstr>3D-weergave vanaf Merchant </vt:lpstr>
      <vt:lpstr>Inrichting en indeling</vt:lpstr>
      <vt:lpstr>Inrichten: een grote puzzel</vt:lpstr>
      <vt:lpstr>Wat gaan we doen in de hal?</vt:lpstr>
      <vt:lpstr>1 Meubelrenovatie en -demontage</vt:lpstr>
      <vt:lpstr>2 Electr(ON)ische Apparaten</vt:lpstr>
      <vt:lpstr>3 Doorgeeftas</vt:lpstr>
      <vt:lpstr>4 Cirtex</vt:lpstr>
      <vt:lpstr>5 pilot Hergebruik van verf</vt:lpstr>
      <vt:lpstr>6 Pilot Hergebruik van gereedschappen, naaimachines en Strijkijzers</vt:lpstr>
      <vt:lpstr>Van harte welkom op de Informele Raadsinformatiemiddag van CA Medel</vt:lpstr>
      <vt:lpstr>Vragen EN REACTIES </vt:lpstr>
      <vt:lpstr>Vergaderschema 2025</vt:lpstr>
      <vt:lpstr>Platformbijeenkomst </vt:lpstr>
      <vt:lpstr>Gemeenteraadsleden, DANK JULLIE WEL!</vt:lpstr>
      <vt:lpstr>PowerPoint Presentation</vt:lpstr>
      <vt:lpstr>PowerPoint Presentation</vt:lpstr>
      <vt:lpstr>Vermogen stortplaats</vt:lpstr>
      <vt:lpstr>Benodigd stortplaats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Arie de Vroed</dc:creator>
  <cp:revision>4</cp:revision>
  <cp:lastPrinted>2023-08-16T11:08:17Z</cp:lastPrinted>
  <dcterms:created xsi:type="dcterms:W3CDTF">2021-05-27T09:32:38Z</dcterms:created>
  <dcterms:modified xsi:type="dcterms:W3CDTF">2025-10-07T08:14:31Z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0x010100C59699D9B5BE244D9990857EA368B8EC</vt:lpwstr>
  </property>
  <property fmtid="{D5CDD505-2E9C-101B-9397-08002B2CF9AE}" pid="3" name="Order">
    <vt:r8>282600</vt:r8>
  </property>
  <property fmtid="{D5CDD505-2E9C-101B-9397-08002B2CF9AE}" pid="4" name="MediaServiceImageTags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Signature">
    <vt:bool>false</vt:bool>
  </property>
  <property fmtid="{D5CDD505-2E9C-101B-9397-08002B2CF9AE}" pid="9" name="xd_ProgID">
    <vt:lpwstr/>
  </property>
  <property fmtid="{D5CDD505-2E9C-101B-9397-08002B2CF9AE}" pid="10" name="TemplateUrl">
    <vt:lpwstr/>
  </property>
</Properties>
</file>